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4"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varScale="1">
        <p:scale>
          <a:sx n="68" d="100"/>
          <a:sy n="68" d="100"/>
        </p:scale>
        <p:origin x="714"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7B594A3-18DF-4BC7-A021-7F5CDEFF7C2D}" type="datetimeFigureOut">
              <a:rPr lang="en-US" smtClean="0"/>
              <a:t>10/20/2019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9EE8EE-2F74-41CD-A50C-7D8A5E303A1B}" type="slidenum">
              <a:rPr lang="en-US" smtClean="0"/>
              <a:t>‹#›</a:t>
            </a:fld>
            <a:endParaRPr lang="en-US"/>
          </a:p>
        </p:txBody>
      </p:sp>
    </p:spTree>
    <p:extLst>
      <p:ext uri="{BB962C8B-B14F-4D97-AF65-F5344CB8AC3E}">
        <p14:creationId xmlns:p14="http://schemas.microsoft.com/office/powerpoint/2010/main" val="22793152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7B594A3-18DF-4BC7-A021-7F5CDEFF7C2D}" type="datetimeFigureOut">
              <a:rPr lang="en-US" smtClean="0"/>
              <a:t>10/20/2019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9EE8EE-2F74-41CD-A50C-7D8A5E303A1B}" type="slidenum">
              <a:rPr lang="en-US" smtClean="0"/>
              <a:t>‹#›</a:t>
            </a:fld>
            <a:endParaRPr lang="en-US"/>
          </a:p>
        </p:txBody>
      </p:sp>
    </p:spTree>
    <p:extLst>
      <p:ext uri="{BB962C8B-B14F-4D97-AF65-F5344CB8AC3E}">
        <p14:creationId xmlns:p14="http://schemas.microsoft.com/office/powerpoint/2010/main" val="27462738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7B594A3-18DF-4BC7-A021-7F5CDEFF7C2D}" type="datetimeFigureOut">
              <a:rPr lang="en-US" smtClean="0"/>
              <a:t>10/20/2019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9EE8EE-2F74-41CD-A50C-7D8A5E303A1B}" type="slidenum">
              <a:rPr lang="en-US" smtClean="0"/>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25712772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7B594A3-18DF-4BC7-A021-7F5CDEFF7C2D}" type="datetimeFigureOut">
              <a:rPr lang="en-US" smtClean="0"/>
              <a:t>10/20/2019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9EE8EE-2F74-41CD-A50C-7D8A5E303A1B}" type="slidenum">
              <a:rPr lang="en-US" smtClean="0"/>
              <a:t>‹#›</a:t>
            </a:fld>
            <a:endParaRPr lang="en-US"/>
          </a:p>
        </p:txBody>
      </p:sp>
    </p:spTree>
    <p:extLst>
      <p:ext uri="{BB962C8B-B14F-4D97-AF65-F5344CB8AC3E}">
        <p14:creationId xmlns:p14="http://schemas.microsoft.com/office/powerpoint/2010/main" val="9137962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7B594A3-18DF-4BC7-A021-7F5CDEFF7C2D}" type="datetimeFigureOut">
              <a:rPr lang="en-US" smtClean="0"/>
              <a:t>10/20/2019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9EE8EE-2F74-41CD-A50C-7D8A5E303A1B}"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9242542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7B594A3-18DF-4BC7-A021-7F5CDEFF7C2D}" type="datetimeFigureOut">
              <a:rPr lang="en-US" smtClean="0"/>
              <a:t>10/20/2019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9EE8EE-2F74-41CD-A50C-7D8A5E303A1B}" type="slidenum">
              <a:rPr lang="en-US" smtClean="0"/>
              <a:t>‹#›</a:t>
            </a:fld>
            <a:endParaRPr lang="en-US"/>
          </a:p>
        </p:txBody>
      </p:sp>
    </p:spTree>
    <p:extLst>
      <p:ext uri="{BB962C8B-B14F-4D97-AF65-F5344CB8AC3E}">
        <p14:creationId xmlns:p14="http://schemas.microsoft.com/office/powerpoint/2010/main" val="12143587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7B594A3-18DF-4BC7-A021-7F5CDEFF7C2D}" type="datetimeFigureOut">
              <a:rPr lang="en-US" smtClean="0"/>
              <a:t>10/20/2019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9EE8EE-2F74-41CD-A50C-7D8A5E303A1B}" type="slidenum">
              <a:rPr lang="en-US" smtClean="0"/>
              <a:t>‹#›</a:t>
            </a:fld>
            <a:endParaRPr lang="en-US"/>
          </a:p>
        </p:txBody>
      </p:sp>
    </p:spTree>
    <p:extLst>
      <p:ext uri="{BB962C8B-B14F-4D97-AF65-F5344CB8AC3E}">
        <p14:creationId xmlns:p14="http://schemas.microsoft.com/office/powerpoint/2010/main" val="38841107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7B594A3-18DF-4BC7-A021-7F5CDEFF7C2D}" type="datetimeFigureOut">
              <a:rPr lang="en-US" smtClean="0"/>
              <a:t>10/20/2019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9EE8EE-2F74-41CD-A50C-7D8A5E303A1B}" type="slidenum">
              <a:rPr lang="en-US" smtClean="0"/>
              <a:t>‹#›</a:t>
            </a:fld>
            <a:endParaRPr lang="en-US"/>
          </a:p>
        </p:txBody>
      </p:sp>
    </p:spTree>
    <p:extLst>
      <p:ext uri="{BB962C8B-B14F-4D97-AF65-F5344CB8AC3E}">
        <p14:creationId xmlns:p14="http://schemas.microsoft.com/office/powerpoint/2010/main" val="21265715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7B594A3-18DF-4BC7-A021-7F5CDEFF7C2D}" type="datetimeFigureOut">
              <a:rPr lang="en-US" smtClean="0"/>
              <a:t>10/20/2019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9EE8EE-2F74-41CD-A50C-7D8A5E303A1B}" type="slidenum">
              <a:rPr lang="en-US" smtClean="0"/>
              <a:t>‹#›</a:t>
            </a:fld>
            <a:endParaRPr lang="en-US"/>
          </a:p>
        </p:txBody>
      </p:sp>
    </p:spTree>
    <p:extLst>
      <p:ext uri="{BB962C8B-B14F-4D97-AF65-F5344CB8AC3E}">
        <p14:creationId xmlns:p14="http://schemas.microsoft.com/office/powerpoint/2010/main" val="15590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7B594A3-18DF-4BC7-A021-7F5CDEFF7C2D}" type="datetimeFigureOut">
              <a:rPr lang="en-US" smtClean="0"/>
              <a:t>10/20/2019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9EE8EE-2F74-41CD-A50C-7D8A5E303A1B}" type="slidenum">
              <a:rPr lang="en-US" smtClean="0"/>
              <a:t>‹#›</a:t>
            </a:fld>
            <a:endParaRPr lang="en-US"/>
          </a:p>
        </p:txBody>
      </p:sp>
    </p:spTree>
    <p:extLst>
      <p:ext uri="{BB962C8B-B14F-4D97-AF65-F5344CB8AC3E}">
        <p14:creationId xmlns:p14="http://schemas.microsoft.com/office/powerpoint/2010/main" val="14342010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7B594A3-18DF-4BC7-A021-7F5CDEFF7C2D}" type="datetimeFigureOut">
              <a:rPr lang="en-US" smtClean="0"/>
              <a:t>10/20/2019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9EE8EE-2F74-41CD-A50C-7D8A5E303A1B}" type="slidenum">
              <a:rPr lang="en-US" smtClean="0"/>
              <a:t>‹#›</a:t>
            </a:fld>
            <a:endParaRPr lang="en-US"/>
          </a:p>
        </p:txBody>
      </p:sp>
    </p:spTree>
    <p:extLst>
      <p:ext uri="{BB962C8B-B14F-4D97-AF65-F5344CB8AC3E}">
        <p14:creationId xmlns:p14="http://schemas.microsoft.com/office/powerpoint/2010/main" val="36446349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7B594A3-18DF-4BC7-A021-7F5CDEFF7C2D}" type="datetimeFigureOut">
              <a:rPr lang="en-US" smtClean="0"/>
              <a:t>10/20/2019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29EE8EE-2F74-41CD-A50C-7D8A5E303A1B}" type="slidenum">
              <a:rPr lang="en-US" smtClean="0"/>
              <a:t>‹#›</a:t>
            </a:fld>
            <a:endParaRPr lang="en-US"/>
          </a:p>
        </p:txBody>
      </p:sp>
    </p:spTree>
    <p:extLst>
      <p:ext uri="{BB962C8B-B14F-4D97-AF65-F5344CB8AC3E}">
        <p14:creationId xmlns:p14="http://schemas.microsoft.com/office/powerpoint/2010/main" val="17656301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7B594A3-18DF-4BC7-A021-7F5CDEFF7C2D}" type="datetimeFigureOut">
              <a:rPr lang="en-US" smtClean="0"/>
              <a:t>10/20/2019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29EE8EE-2F74-41CD-A50C-7D8A5E303A1B}" type="slidenum">
              <a:rPr lang="en-US" smtClean="0"/>
              <a:t>‹#›</a:t>
            </a:fld>
            <a:endParaRPr lang="en-US"/>
          </a:p>
        </p:txBody>
      </p:sp>
    </p:spTree>
    <p:extLst>
      <p:ext uri="{BB962C8B-B14F-4D97-AF65-F5344CB8AC3E}">
        <p14:creationId xmlns:p14="http://schemas.microsoft.com/office/powerpoint/2010/main" val="4337802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B594A3-18DF-4BC7-A021-7F5CDEFF7C2D}" type="datetimeFigureOut">
              <a:rPr lang="en-US" smtClean="0"/>
              <a:t>10/20/2019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29EE8EE-2F74-41CD-A50C-7D8A5E303A1B}" type="slidenum">
              <a:rPr lang="en-US" smtClean="0"/>
              <a:t>‹#›</a:t>
            </a:fld>
            <a:endParaRPr lang="en-US"/>
          </a:p>
        </p:txBody>
      </p:sp>
    </p:spTree>
    <p:extLst>
      <p:ext uri="{BB962C8B-B14F-4D97-AF65-F5344CB8AC3E}">
        <p14:creationId xmlns:p14="http://schemas.microsoft.com/office/powerpoint/2010/main" val="11666342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7B594A3-18DF-4BC7-A021-7F5CDEFF7C2D}" type="datetimeFigureOut">
              <a:rPr lang="en-US" smtClean="0"/>
              <a:t>10/20/2019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9EE8EE-2F74-41CD-A50C-7D8A5E303A1B}" type="slidenum">
              <a:rPr lang="en-US" smtClean="0"/>
              <a:t>‹#›</a:t>
            </a:fld>
            <a:endParaRPr lang="en-US"/>
          </a:p>
        </p:txBody>
      </p:sp>
    </p:spTree>
    <p:extLst>
      <p:ext uri="{BB962C8B-B14F-4D97-AF65-F5344CB8AC3E}">
        <p14:creationId xmlns:p14="http://schemas.microsoft.com/office/powerpoint/2010/main" val="28551849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27B594A3-18DF-4BC7-A021-7F5CDEFF7C2D}" type="datetimeFigureOut">
              <a:rPr lang="en-US" smtClean="0"/>
              <a:t>10/20/2019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9EE8EE-2F74-41CD-A50C-7D8A5E303A1B}" type="slidenum">
              <a:rPr lang="en-US" smtClean="0"/>
              <a:t>‹#›</a:t>
            </a:fld>
            <a:endParaRPr lang="en-US"/>
          </a:p>
        </p:txBody>
      </p:sp>
    </p:spTree>
    <p:extLst>
      <p:ext uri="{BB962C8B-B14F-4D97-AF65-F5344CB8AC3E}">
        <p14:creationId xmlns:p14="http://schemas.microsoft.com/office/powerpoint/2010/main" val="6914707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27B594A3-18DF-4BC7-A021-7F5CDEFF7C2D}" type="datetimeFigureOut">
              <a:rPr lang="en-US" smtClean="0"/>
              <a:t>10/20/2019</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029EE8EE-2F74-41CD-A50C-7D8A5E303A1B}" type="slidenum">
              <a:rPr lang="en-US" smtClean="0"/>
              <a:t>‹#›</a:t>
            </a:fld>
            <a:endParaRPr lang="en-US"/>
          </a:p>
        </p:txBody>
      </p:sp>
    </p:spTree>
    <p:extLst>
      <p:ext uri="{BB962C8B-B14F-4D97-AF65-F5344CB8AC3E}">
        <p14:creationId xmlns:p14="http://schemas.microsoft.com/office/powerpoint/2010/main" val="3159522374"/>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06" r:id="rId12"/>
    <p:sldLayoutId id="2147483707" r:id="rId13"/>
    <p:sldLayoutId id="2147483708" r:id="rId14"/>
    <p:sldLayoutId id="2147483709" r:id="rId15"/>
    <p:sldLayoutId id="2147483710"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3C0D52-052D-450E-AF6A-BB53A172B1E6}"/>
              </a:ext>
            </a:extLst>
          </p:cNvPr>
          <p:cNvSpPr>
            <a:spLocks noGrp="1"/>
          </p:cNvSpPr>
          <p:nvPr>
            <p:ph type="title"/>
          </p:nvPr>
        </p:nvSpPr>
        <p:spPr>
          <a:xfrm>
            <a:off x="552074" y="2859761"/>
            <a:ext cx="11122184" cy="697630"/>
          </a:xfrm>
        </p:spPr>
        <p:txBody>
          <a:bodyPr>
            <a:noAutofit/>
          </a:bodyPr>
          <a:lstStyle/>
          <a:p>
            <a:pPr algn="ctr"/>
            <a:r>
              <a:rPr lang="en-US" sz="4400" b="1" dirty="0">
                <a:latin typeface="Times New Roman" pitchFamily="18" charset="0"/>
                <a:cs typeface="Times New Roman" pitchFamily="18" charset="0"/>
              </a:rPr>
              <a:t>Energy System</a:t>
            </a:r>
            <a:endParaRPr lang="en-US" sz="44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36411611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55C135-3736-4F27-90BB-9C157968A33A}"/>
              </a:ext>
            </a:extLst>
          </p:cNvPr>
          <p:cNvSpPr>
            <a:spLocks noGrp="1"/>
          </p:cNvSpPr>
          <p:nvPr>
            <p:ph type="title"/>
          </p:nvPr>
        </p:nvSpPr>
        <p:spPr>
          <a:xfrm>
            <a:off x="677334" y="879789"/>
            <a:ext cx="10704540" cy="751562"/>
          </a:xfrm>
        </p:spPr>
        <p:txBody>
          <a:bodyPr>
            <a:normAutofit/>
          </a:bodyPr>
          <a:lstStyle/>
          <a:p>
            <a:r>
              <a:rPr lang="en-US" b="1" dirty="0"/>
              <a:t>Cont…</a:t>
            </a:r>
          </a:p>
        </p:txBody>
      </p:sp>
      <p:sp>
        <p:nvSpPr>
          <p:cNvPr id="3" name="Content Placeholder 2">
            <a:extLst>
              <a:ext uri="{FF2B5EF4-FFF2-40B4-BE49-F238E27FC236}">
                <a16:creationId xmlns:a16="http://schemas.microsoft.com/office/drawing/2014/main" id="{763C303D-8F11-41EE-A3B0-A7AFA7AFA92F}"/>
              </a:ext>
            </a:extLst>
          </p:cNvPr>
          <p:cNvSpPr>
            <a:spLocks noGrp="1"/>
          </p:cNvSpPr>
          <p:nvPr>
            <p:ph idx="1"/>
          </p:nvPr>
        </p:nvSpPr>
        <p:spPr>
          <a:xfrm>
            <a:off x="462474" y="1900989"/>
            <a:ext cx="11473840" cy="4499810"/>
          </a:xfrm>
        </p:spPr>
        <p:txBody>
          <a:bodyPr>
            <a:noAutofit/>
          </a:bodyPr>
          <a:lstStyle/>
          <a:p>
            <a:r>
              <a:rPr lang="en-US" sz="2800" dirty="0">
                <a:latin typeface="Times New Roman" pitchFamily="18" charset="0"/>
                <a:cs typeface="Times New Roman" pitchFamily="18" charset="0"/>
              </a:rPr>
              <a:t>There are three different working units within this energy system: </a:t>
            </a:r>
          </a:p>
          <a:p>
            <a:endParaRPr lang="en-US" sz="2800" dirty="0">
              <a:latin typeface="Times New Roman" pitchFamily="18" charset="0"/>
              <a:cs typeface="Times New Roman" pitchFamily="18" charset="0"/>
            </a:endParaRPr>
          </a:p>
          <a:p>
            <a:pPr marL="457200" lvl="1" indent="0">
              <a:buNone/>
            </a:pPr>
            <a:r>
              <a:rPr lang="en-US" sz="2400" b="1" dirty="0">
                <a:latin typeface="Times New Roman" pitchFamily="18" charset="0"/>
                <a:cs typeface="Times New Roman" pitchFamily="18" charset="0"/>
              </a:rPr>
              <a:t>1. Speed Endurance                   </a:t>
            </a:r>
          </a:p>
          <a:p>
            <a:pPr marL="457200" lvl="1" indent="0">
              <a:buNone/>
            </a:pPr>
            <a:r>
              <a:rPr lang="en-US" sz="2400" b="1" dirty="0">
                <a:latin typeface="Times New Roman" pitchFamily="18" charset="0"/>
                <a:cs typeface="Times New Roman" pitchFamily="18" charset="0"/>
              </a:rPr>
              <a:t>2. Special Endurance 1                       </a:t>
            </a:r>
          </a:p>
          <a:p>
            <a:pPr marL="457200" lvl="1" indent="0">
              <a:buNone/>
            </a:pPr>
            <a:r>
              <a:rPr lang="en-US" sz="2400" b="1" dirty="0">
                <a:latin typeface="Times New Roman" pitchFamily="18" charset="0"/>
                <a:cs typeface="Times New Roman" pitchFamily="18" charset="0"/>
              </a:rPr>
              <a:t>3. Special Endurance 2</a:t>
            </a:r>
            <a:endParaRPr lang="en-US" sz="2400" dirty="0">
              <a:latin typeface="Times New Roman" pitchFamily="18" charset="0"/>
              <a:cs typeface="Times New Roman" pitchFamily="18" charset="0"/>
            </a:endParaRPr>
          </a:p>
          <a:p>
            <a:pPr marL="457200" lvl="1" indent="0">
              <a:buNone/>
            </a:pPr>
            <a:endParaRPr lang="en-US" sz="2200" b="1" dirty="0">
              <a:latin typeface="Times New Roman" pitchFamily="18" charset="0"/>
              <a:cs typeface="Times New Roman" pitchFamily="18" charset="0"/>
            </a:endParaRPr>
          </a:p>
        </p:txBody>
      </p:sp>
    </p:spTree>
    <p:extLst>
      <p:ext uri="{BB962C8B-B14F-4D97-AF65-F5344CB8AC3E}">
        <p14:creationId xmlns:p14="http://schemas.microsoft.com/office/powerpoint/2010/main" val="34369798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55C135-3736-4F27-90BB-9C157968A33A}"/>
              </a:ext>
            </a:extLst>
          </p:cNvPr>
          <p:cNvSpPr>
            <a:spLocks noGrp="1"/>
          </p:cNvSpPr>
          <p:nvPr>
            <p:ph type="title"/>
          </p:nvPr>
        </p:nvSpPr>
        <p:spPr>
          <a:xfrm>
            <a:off x="677334" y="879789"/>
            <a:ext cx="10704540" cy="751562"/>
          </a:xfrm>
        </p:spPr>
        <p:txBody>
          <a:bodyPr>
            <a:normAutofit/>
          </a:bodyPr>
          <a:lstStyle/>
          <a:p>
            <a:endParaRPr lang="en-US" b="1" dirty="0"/>
          </a:p>
        </p:txBody>
      </p:sp>
      <p:sp>
        <p:nvSpPr>
          <p:cNvPr id="3" name="Content Placeholder 2">
            <a:extLst>
              <a:ext uri="{FF2B5EF4-FFF2-40B4-BE49-F238E27FC236}">
                <a16:creationId xmlns:a16="http://schemas.microsoft.com/office/drawing/2014/main" id="{763C303D-8F11-41EE-A3B0-A7AFA7AFA92F}"/>
              </a:ext>
            </a:extLst>
          </p:cNvPr>
          <p:cNvSpPr>
            <a:spLocks noGrp="1"/>
          </p:cNvSpPr>
          <p:nvPr>
            <p:ph idx="1"/>
          </p:nvPr>
        </p:nvSpPr>
        <p:spPr>
          <a:xfrm>
            <a:off x="462474" y="1900989"/>
            <a:ext cx="11473840" cy="4499810"/>
          </a:xfrm>
        </p:spPr>
        <p:txBody>
          <a:bodyPr>
            <a:noAutofit/>
          </a:bodyPr>
          <a:lstStyle/>
          <a:p>
            <a:pPr marL="457200" lvl="1" indent="0">
              <a:buNone/>
            </a:pPr>
            <a:endParaRPr lang="en-US" sz="2200" b="1" dirty="0">
              <a:latin typeface="Times New Roman" pitchFamily="18" charset="0"/>
              <a:cs typeface="Times New Roman"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863783562"/>
              </p:ext>
            </p:extLst>
          </p:nvPr>
        </p:nvGraphicFramePr>
        <p:xfrm>
          <a:off x="144377" y="64209"/>
          <a:ext cx="11975432" cy="6745664"/>
        </p:xfrm>
        <a:graphic>
          <a:graphicData uri="http://schemas.openxmlformats.org/drawingml/2006/table">
            <a:tbl>
              <a:tblPr>
                <a:tableStyleId>{5C22544A-7EE6-4342-B048-85BDC9FD1C3A}</a:tableStyleId>
              </a:tblPr>
              <a:tblGrid>
                <a:gridCol w="2993858">
                  <a:extLst>
                    <a:ext uri="{9D8B030D-6E8A-4147-A177-3AD203B41FA5}">
                      <a16:colId xmlns:a16="http://schemas.microsoft.com/office/drawing/2014/main" val="20000"/>
                    </a:ext>
                  </a:extLst>
                </a:gridCol>
                <a:gridCol w="2993858">
                  <a:extLst>
                    <a:ext uri="{9D8B030D-6E8A-4147-A177-3AD203B41FA5}">
                      <a16:colId xmlns:a16="http://schemas.microsoft.com/office/drawing/2014/main" val="20001"/>
                    </a:ext>
                  </a:extLst>
                </a:gridCol>
                <a:gridCol w="2993858">
                  <a:extLst>
                    <a:ext uri="{9D8B030D-6E8A-4147-A177-3AD203B41FA5}">
                      <a16:colId xmlns:a16="http://schemas.microsoft.com/office/drawing/2014/main" val="20002"/>
                    </a:ext>
                  </a:extLst>
                </a:gridCol>
                <a:gridCol w="2993858">
                  <a:extLst>
                    <a:ext uri="{9D8B030D-6E8A-4147-A177-3AD203B41FA5}">
                      <a16:colId xmlns:a16="http://schemas.microsoft.com/office/drawing/2014/main" val="20003"/>
                    </a:ext>
                  </a:extLst>
                </a:gridCol>
              </a:tblGrid>
              <a:tr h="386450">
                <a:tc>
                  <a:txBody>
                    <a:bodyPr/>
                    <a:lstStyle/>
                    <a:p>
                      <a:pPr marL="0" marR="0">
                        <a:spcBef>
                          <a:spcPts val="0"/>
                        </a:spcBef>
                        <a:spcAft>
                          <a:spcPts val="0"/>
                        </a:spcAft>
                      </a:pPr>
                      <a:r>
                        <a:rPr lang="en-US" sz="2400" dirty="0">
                          <a:effectLst/>
                        </a:rPr>
                        <a:t> </a:t>
                      </a:r>
                      <a:endParaRPr lang="en-US" sz="3600" dirty="0">
                        <a:effectLst/>
                        <a:latin typeface="Times New Roman"/>
                        <a:ea typeface="Times New Roman"/>
                      </a:endParaRPr>
                    </a:p>
                  </a:txBody>
                  <a:tcPr marL="9525" marR="9525" marT="9525" marB="9525" anchor="ctr"/>
                </a:tc>
                <a:tc>
                  <a:txBody>
                    <a:bodyPr/>
                    <a:lstStyle/>
                    <a:p>
                      <a:pPr marL="0" marR="0" algn="ctr">
                        <a:spcBef>
                          <a:spcPts val="0"/>
                        </a:spcBef>
                        <a:spcAft>
                          <a:spcPts val="0"/>
                        </a:spcAft>
                      </a:pPr>
                      <a:r>
                        <a:rPr lang="en-US" sz="2400" dirty="0">
                          <a:effectLst/>
                        </a:rPr>
                        <a:t>Speed Endurance</a:t>
                      </a:r>
                      <a:endParaRPr lang="en-US" sz="3600" dirty="0">
                        <a:effectLst/>
                        <a:latin typeface="Times New Roman"/>
                        <a:ea typeface="Times New Roman"/>
                      </a:endParaRPr>
                    </a:p>
                  </a:txBody>
                  <a:tcPr marL="9525" marR="9525" marT="9525" marB="9525" anchor="ctr"/>
                </a:tc>
                <a:tc>
                  <a:txBody>
                    <a:bodyPr/>
                    <a:lstStyle/>
                    <a:p>
                      <a:pPr marL="0" marR="0" algn="ctr">
                        <a:spcBef>
                          <a:spcPts val="0"/>
                        </a:spcBef>
                        <a:spcAft>
                          <a:spcPts val="0"/>
                        </a:spcAft>
                      </a:pPr>
                      <a:r>
                        <a:rPr lang="en-US" sz="2400">
                          <a:effectLst/>
                        </a:rPr>
                        <a:t>Special Endurance 1</a:t>
                      </a:r>
                      <a:endParaRPr lang="en-US" sz="3600">
                        <a:effectLst/>
                        <a:latin typeface="Times New Roman"/>
                        <a:ea typeface="Times New Roman"/>
                      </a:endParaRPr>
                    </a:p>
                  </a:txBody>
                  <a:tcPr marL="9525" marR="9525" marT="9525" marB="9525" anchor="ctr"/>
                </a:tc>
                <a:tc>
                  <a:txBody>
                    <a:bodyPr/>
                    <a:lstStyle/>
                    <a:p>
                      <a:pPr marL="0" marR="0" algn="ctr">
                        <a:spcBef>
                          <a:spcPts val="0"/>
                        </a:spcBef>
                        <a:spcAft>
                          <a:spcPts val="0"/>
                        </a:spcAft>
                      </a:pPr>
                      <a:r>
                        <a:rPr lang="en-US" sz="2400">
                          <a:effectLst/>
                        </a:rPr>
                        <a:t>Special Endurance 2</a:t>
                      </a:r>
                      <a:endParaRPr lang="en-US" sz="3600">
                        <a:effectLst/>
                        <a:latin typeface="Times New Roman"/>
                        <a:ea typeface="Times New Roman"/>
                      </a:endParaRPr>
                    </a:p>
                  </a:txBody>
                  <a:tcPr marL="9525" marR="9525" marT="9525" marB="9525" anchor="ctr"/>
                </a:tc>
                <a:extLst>
                  <a:ext uri="{0D108BD9-81ED-4DB2-BD59-A6C34878D82A}">
                    <a16:rowId xmlns:a16="http://schemas.microsoft.com/office/drawing/2014/main" val="10000"/>
                  </a:ext>
                </a:extLst>
              </a:tr>
              <a:tr h="1121089">
                <a:tc>
                  <a:txBody>
                    <a:bodyPr/>
                    <a:lstStyle/>
                    <a:p>
                      <a:pPr marL="57150" marR="0">
                        <a:spcBef>
                          <a:spcPts val="0"/>
                        </a:spcBef>
                        <a:spcAft>
                          <a:spcPts val="0"/>
                        </a:spcAft>
                      </a:pPr>
                      <a:r>
                        <a:rPr lang="en-US" sz="2400" dirty="0">
                          <a:effectLst/>
                        </a:rPr>
                        <a:t>Intensity</a:t>
                      </a:r>
                      <a:endParaRPr lang="en-US" sz="3600" dirty="0">
                        <a:effectLst/>
                        <a:latin typeface="Times New Roman"/>
                        <a:ea typeface="Times New Roman"/>
                      </a:endParaRPr>
                    </a:p>
                  </a:txBody>
                  <a:tcPr marL="9525" marR="9525" marT="9525" marB="9525" anchor="ctr"/>
                </a:tc>
                <a:tc>
                  <a:txBody>
                    <a:bodyPr/>
                    <a:lstStyle/>
                    <a:p>
                      <a:pPr marL="19685" marR="0">
                        <a:spcBef>
                          <a:spcPts val="0"/>
                        </a:spcBef>
                        <a:spcAft>
                          <a:spcPts val="0"/>
                        </a:spcAft>
                      </a:pPr>
                      <a:r>
                        <a:rPr lang="en-US" sz="2400" dirty="0">
                          <a:effectLst/>
                        </a:rPr>
                        <a:t>95 to 100%</a:t>
                      </a:r>
                      <a:endParaRPr lang="en-US" sz="3600" dirty="0">
                        <a:effectLst/>
                        <a:latin typeface="Times New Roman"/>
                        <a:ea typeface="Times New Roman"/>
                      </a:endParaRPr>
                    </a:p>
                  </a:txBody>
                  <a:tcPr marL="9525" marR="9525" marT="9525" marB="9525" anchor="ctr"/>
                </a:tc>
                <a:tc>
                  <a:txBody>
                    <a:bodyPr/>
                    <a:lstStyle/>
                    <a:p>
                      <a:pPr marL="29210" marR="0">
                        <a:spcBef>
                          <a:spcPts val="0"/>
                        </a:spcBef>
                        <a:spcAft>
                          <a:spcPts val="0"/>
                        </a:spcAft>
                      </a:pPr>
                      <a:r>
                        <a:rPr lang="en-US" sz="2400" dirty="0">
                          <a:effectLst/>
                        </a:rPr>
                        <a:t>90 to 100%</a:t>
                      </a:r>
                      <a:endParaRPr lang="en-US" sz="3600" dirty="0">
                        <a:effectLst/>
                        <a:latin typeface="Times New Roman"/>
                        <a:ea typeface="Times New Roman"/>
                      </a:endParaRPr>
                    </a:p>
                  </a:txBody>
                  <a:tcPr marL="9525" marR="9525" marT="9525" marB="9525" anchor="ctr"/>
                </a:tc>
                <a:tc>
                  <a:txBody>
                    <a:bodyPr/>
                    <a:lstStyle/>
                    <a:p>
                      <a:pPr marL="57785" marR="0">
                        <a:spcBef>
                          <a:spcPts val="0"/>
                        </a:spcBef>
                        <a:spcAft>
                          <a:spcPts val="0"/>
                        </a:spcAft>
                      </a:pPr>
                      <a:r>
                        <a:rPr lang="en-US" sz="2400" dirty="0">
                          <a:effectLst/>
                        </a:rPr>
                        <a:t> </a:t>
                      </a:r>
                      <a:endParaRPr lang="en-US" sz="3600" dirty="0">
                        <a:effectLst/>
                      </a:endParaRPr>
                    </a:p>
                    <a:p>
                      <a:pPr marL="57785" marR="0">
                        <a:spcBef>
                          <a:spcPts val="0"/>
                        </a:spcBef>
                        <a:spcAft>
                          <a:spcPts val="0"/>
                        </a:spcAft>
                      </a:pPr>
                      <a:r>
                        <a:rPr lang="en-US" sz="2400" dirty="0">
                          <a:effectLst/>
                        </a:rPr>
                        <a:t>90 to 100%</a:t>
                      </a:r>
                      <a:endParaRPr lang="en-US" sz="3600" dirty="0">
                        <a:effectLst/>
                      </a:endParaRPr>
                    </a:p>
                    <a:p>
                      <a:pPr marL="57785" marR="0">
                        <a:spcBef>
                          <a:spcPts val="0"/>
                        </a:spcBef>
                        <a:spcAft>
                          <a:spcPts val="0"/>
                        </a:spcAft>
                      </a:pPr>
                      <a:r>
                        <a:rPr lang="en-US" sz="2400" dirty="0">
                          <a:effectLst/>
                        </a:rPr>
                        <a:t> </a:t>
                      </a:r>
                      <a:endParaRPr lang="en-US" sz="3600" dirty="0">
                        <a:effectLst/>
                        <a:latin typeface="Times New Roman"/>
                        <a:ea typeface="Times New Roman"/>
                      </a:endParaRPr>
                    </a:p>
                  </a:txBody>
                  <a:tcPr marL="9525" marR="9525" marT="9525" marB="9525" anchor="ctr"/>
                </a:tc>
                <a:extLst>
                  <a:ext uri="{0D108BD9-81ED-4DB2-BD59-A6C34878D82A}">
                    <a16:rowId xmlns:a16="http://schemas.microsoft.com/office/drawing/2014/main" val="10001"/>
                  </a:ext>
                </a:extLst>
              </a:tr>
              <a:tr h="1121089">
                <a:tc>
                  <a:txBody>
                    <a:bodyPr/>
                    <a:lstStyle/>
                    <a:p>
                      <a:pPr marL="57150" marR="0">
                        <a:spcBef>
                          <a:spcPts val="0"/>
                        </a:spcBef>
                        <a:spcAft>
                          <a:spcPts val="0"/>
                        </a:spcAft>
                      </a:pPr>
                      <a:r>
                        <a:rPr lang="en-US" sz="2400" dirty="0">
                          <a:effectLst/>
                        </a:rPr>
                        <a:t>Distance</a:t>
                      </a:r>
                      <a:endParaRPr lang="en-US" sz="3600" dirty="0">
                        <a:effectLst/>
                        <a:latin typeface="Times New Roman"/>
                        <a:ea typeface="Times New Roman"/>
                      </a:endParaRPr>
                    </a:p>
                  </a:txBody>
                  <a:tcPr marL="9525" marR="9525" marT="9525" marB="9525" anchor="ctr"/>
                </a:tc>
                <a:tc>
                  <a:txBody>
                    <a:bodyPr/>
                    <a:lstStyle/>
                    <a:p>
                      <a:pPr marL="19685" marR="0">
                        <a:spcBef>
                          <a:spcPts val="0"/>
                        </a:spcBef>
                        <a:spcAft>
                          <a:spcPts val="0"/>
                        </a:spcAft>
                      </a:pPr>
                      <a:r>
                        <a:rPr lang="en-US" sz="2400" dirty="0">
                          <a:effectLst/>
                        </a:rPr>
                        <a:t>80 to 150 meters</a:t>
                      </a:r>
                      <a:endParaRPr lang="en-US" sz="3600" dirty="0">
                        <a:effectLst/>
                        <a:latin typeface="Times New Roman"/>
                        <a:ea typeface="Times New Roman"/>
                      </a:endParaRPr>
                    </a:p>
                  </a:txBody>
                  <a:tcPr marL="9525" marR="9525" marT="9525" marB="9525" anchor="ctr"/>
                </a:tc>
                <a:tc>
                  <a:txBody>
                    <a:bodyPr/>
                    <a:lstStyle/>
                    <a:p>
                      <a:pPr marL="29210" marR="0">
                        <a:spcBef>
                          <a:spcPts val="0"/>
                        </a:spcBef>
                        <a:spcAft>
                          <a:spcPts val="0"/>
                        </a:spcAft>
                      </a:pPr>
                      <a:r>
                        <a:rPr lang="en-US" sz="2400">
                          <a:effectLst/>
                        </a:rPr>
                        <a:t>150 to 300 metres</a:t>
                      </a:r>
                      <a:endParaRPr lang="en-US" sz="3600">
                        <a:effectLst/>
                        <a:latin typeface="Times New Roman"/>
                        <a:ea typeface="Times New Roman"/>
                      </a:endParaRPr>
                    </a:p>
                  </a:txBody>
                  <a:tcPr marL="9525" marR="9525" marT="9525" marB="9525" anchor="ctr"/>
                </a:tc>
                <a:tc>
                  <a:txBody>
                    <a:bodyPr/>
                    <a:lstStyle/>
                    <a:p>
                      <a:pPr marL="57785" marR="0">
                        <a:spcBef>
                          <a:spcPts val="0"/>
                        </a:spcBef>
                        <a:spcAft>
                          <a:spcPts val="0"/>
                        </a:spcAft>
                      </a:pPr>
                      <a:r>
                        <a:rPr lang="en-US" sz="2400" dirty="0">
                          <a:effectLst/>
                        </a:rPr>
                        <a:t> </a:t>
                      </a:r>
                      <a:endParaRPr lang="en-US" sz="3600" dirty="0">
                        <a:effectLst/>
                      </a:endParaRPr>
                    </a:p>
                    <a:p>
                      <a:pPr marL="57785" marR="0">
                        <a:spcBef>
                          <a:spcPts val="0"/>
                        </a:spcBef>
                        <a:spcAft>
                          <a:spcPts val="0"/>
                        </a:spcAft>
                      </a:pPr>
                      <a:r>
                        <a:rPr lang="en-US" sz="2400" dirty="0">
                          <a:effectLst/>
                        </a:rPr>
                        <a:t>300 to 600 meters</a:t>
                      </a:r>
                      <a:endParaRPr lang="en-US" sz="3600" dirty="0">
                        <a:effectLst/>
                      </a:endParaRPr>
                    </a:p>
                    <a:p>
                      <a:pPr marL="57785" marR="0">
                        <a:spcBef>
                          <a:spcPts val="0"/>
                        </a:spcBef>
                        <a:spcAft>
                          <a:spcPts val="0"/>
                        </a:spcAft>
                      </a:pPr>
                      <a:r>
                        <a:rPr lang="en-US" sz="2400" dirty="0">
                          <a:effectLst/>
                        </a:rPr>
                        <a:t> </a:t>
                      </a:r>
                      <a:endParaRPr lang="en-US" sz="3600" dirty="0">
                        <a:effectLst/>
                        <a:latin typeface="Times New Roman"/>
                        <a:ea typeface="Times New Roman"/>
                      </a:endParaRPr>
                    </a:p>
                  </a:txBody>
                  <a:tcPr marL="9525" marR="9525" marT="9525" marB="9525" anchor="ctr"/>
                </a:tc>
                <a:extLst>
                  <a:ext uri="{0D108BD9-81ED-4DB2-BD59-A6C34878D82A}">
                    <a16:rowId xmlns:a16="http://schemas.microsoft.com/office/drawing/2014/main" val="10002"/>
                  </a:ext>
                </a:extLst>
              </a:tr>
              <a:tr h="1121089">
                <a:tc>
                  <a:txBody>
                    <a:bodyPr/>
                    <a:lstStyle/>
                    <a:p>
                      <a:pPr marL="57150" marR="0">
                        <a:spcBef>
                          <a:spcPts val="0"/>
                        </a:spcBef>
                        <a:spcAft>
                          <a:spcPts val="0"/>
                        </a:spcAft>
                      </a:pPr>
                      <a:r>
                        <a:rPr lang="en-US" sz="2400" dirty="0">
                          <a:effectLst/>
                        </a:rPr>
                        <a:t>No of Repetitions / Set</a:t>
                      </a:r>
                      <a:endParaRPr lang="en-US" sz="3600" dirty="0">
                        <a:effectLst/>
                        <a:latin typeface="Times New Roman"/>
                        <a:ea typeface="Times New Roman"/>
                      </a:endParaRPr>
                    </a:p>
                  </a:txBody>
                  <a:tcPr marL="9525" marR="9525" marT="9525" marB="9525" anchor="ctr"/>
                </a:tc>
                <a:tc>
                  <a:txBody>
                    <a:bodyPr/>
                    <a:lstStyle/>
                    <a:p>
                      <a:pPr marL="19685" marR="0">
                        <a:spcBef>
                          <a:spcPts val="0"/>
                        </a:spcBef>
                        <a:spcAft>
                          <a:spcPts val="0"/>
                        </a:spcAft>
                      </a:pPr>
                      <a:r>
                        <a:rPr lang="en-US" sz="2400" dirty="0">
                          <a:effectLst/>
                        </a:rPr>
                        <a:t>2 to 5</a:t>
                      </a:r>
                      <a:endParaRPr lang="en-US" sz="3600" dirty="0">
                        <a:effectLst/>
                        <a:latin typeface="Times New Roman"/>
                        <a:ea typeface="Times New Roman"/>
                      </a:endParaRPr>
                    </a:p>
                  </a:txBody>
                  <a:tcPr marL="9525" marR="9525" marT="9525" marB="9525" anchor="ctr"/>
                </a:tc>
                <a:tc>
                  <a:txBody>
                    <a:bodyPr/>
                    <a:lstStyle/>
                    <a:p>
                      <a:pPr marL="29210" marR="0">
                        <a:spcBef>
                          <a:spcPts val="0"/>
                        </a:spcBef>
                        <a:spcAft>
                          <a:spcPts val="0"/>
                        </a:spcAft>
                      </a:pPr>
                      <a:r>
                        <a:rPr lang="en-US" sz="2400">
                          <a:effectLst/>
                        </a:rPr>
                        <a:t>1 to 5</a:t>
                      </a:r>
                      <a:endParaRPr lang="en-US" sz="3600">
                        <a:effectLst/>
                        <a:latin typeface="Times New Roman"/>
                        <a:ea typeface="Times New Roman"/>
                      </a:endParaRPr>
                    </a:p>
                  </a:txBody>
                  <a:tcPr marL="9525" marR="9525" marT="9525" marB="9525" anchor="ctr"/>
                </a:tc>
                <a:tc>
                  <a:txBody>
                    <a:bodyPr/>
                    <a:lstStyle/>
                    <a:p>
                      <a:pPr marL="57785" marR="0">
                        <a:spcBef>
                          <a:spcPts val="0"/>
                        </a:spcBef>
                        <a:spcAft>
                          <a:spcPts val="0"/>
                        </a:spcAft>
                      </a:pPr>
                      <a:r>
                        <a:rPr lang="en-US" sz="2400" dirty="0">
                          <a:effectLst/>
                        </a:rPr>
                        <a:t> </a:t>
                      </a:r>
                      <a:endParaRPr lang="en-US" sz="3600" dirty="0">
                        <a:effectLst/>
                      </a:endParaRPr>
                    </a:p>
                    <a:p>
                      <a:pPr marL="57785" marR="0">
                        <a:spcBef>
                          <a:spcPts val="0"/>
                        </a:spcBef>
                        <a:spcAft>
                          <a:spcPts val="0"/>
                        </a:spcAft>
                      </a:pPr>
                      <a:r>
                        <a:rPr lang="en-US" sz="2400" dirty="0">
                          <a:effectLst/>
                        </a:rPr>
                        <a:t>1 to 4</a:t>
                      </a:r>
                      <a:endParaRPr lang="en-US" sz="3600" dirty="0">
                        <a:effectLst/>
                      </a:endParaRPr>
                    </a:p>
                    <a:p>
                      <a:pPr marL="57785" marR="0">
                        <a:spcBef>
                          <a:spcPts val="0"/>
                        </a:spcBef>
                        <a:spcAft>
                          <a:spcPts val="0"/>
                        </a:spcAft>
                      </a:pPr>
                      <a:r>
                        <a:rPr lang="en-US" sz="2400" dirty="0">
                          <a:effectLst/>
                        </a:rPr>
                        <a:t> </a:t>
                      </a:r>
                      <a:endParaRPr lang="en-US" sz="3600" dirty="0">
                        <a:effectLst/>
                        <a:latin typeface="Times New Roman"/>
                        <a:ea typeface="Times New Roman"/>
                      </a:endParaRPr>
                    </a:p>
                  </a:txBody>
                  <a:tcPr marL="9525" marR="9525" marT="9525" marB="9525" anchor="ctr"/>
                </a:tc>
                <a:extLst>
                  <a:ext uri="{0D108BD9-81ED-4DB2-BD59-A6C34878D82A}">
                    <a16:rowId xmlns:a16="http://schemas.microsoft.com/office/drawing/2014/main" val="10003"/>
                  </a:ext>
                </a:extLst>
              </a:tr>
              <a:tr h="1121089">
                <a:tc>
                  <a:txBody>
                    <a:bodyPr/>
                    <a:lstStyle/>
                    <a:p>
                      <a:pPr marL="57150" marR="0">
                        <a:spcBef>
                          <a:spcPts val="0"/>
                        </a:spcBef>
                        <a:spcAft>
                          <a:spcPts val="0"/>
                        </a:spcAft>
                      </a:pPr>
                      <a:r>
                        <a:rPr lang="en-US" sz="2400" dirty="0">
                          <a:effectLst/>
                        </a:rPr>
                        <a:t>No of Sets</a:t>
                      </a:r>
                      <a:endParaRPr lang="en-US" sz="3600" dirty="0">
                        <a:effectLst/>
                        <a:latin typeface="Times New Roman"/>
                        <a:ea typeface="Times New Roman"/>
                      </a:endParaRPr>
                    </a:p>
                  </a:txBody>
                  <a:tcPr marL="9525" marR="9525" marT="9525" marB="9525" anchor="ctr"/>
                </a:tc>
                <a:tc>
                  <a:txBody>
                    <a:bodyPr/>
                    <a:lstStyle/>
                    <a:p>
                      <a:pPr marL="19685" marR="0">
                        <a:spcBef>
                          <a:spcPts val="0"/>
                        </a:spcBef>
                        <a:spcAft>
                          <a:spcPts val="0"/>
                        </a:spcAft>
                      </a:pPr>
                      <a:r>
                        <a:rPr lang="en-US" sz="2400" dirty="0">
                          <a:effectLst/>
                        </a:rPr>
                        <a:t>2 to 3</a:t>
                      </a:r>
                      <a:endParaRPr lang="en-US" sz="3600" dirty="0">
                        <a:effectLst/>
                        <a:latin typeface="Times New Roman"/>
                        <a:ea typeface="Times New Roman"/>
                      </a:endParaRPr>
                    </a:p>
                  </a:txBody>
                  <a:tcPr marL="9525" marR="9525" marT="9525" marB="9525" anchor="ctr"/>
                </a:tc>
                <a:tc>
                  <a:txBody>
                    <a:bodyPr/>
                    <a:lstStyle/>
                    <a:p>
                      <a:pPr marL="29210" marR="0">
                        <a:spcBef>
                          <a:spcPts val="0"/>
                        </a:spcBef>
                        <a:spcAft>
                          <a:spcPts val="0"/>
                        </a:spcAft>
                      </a:pPr>
                      <a:r>
                        <a:rPr lang="en-US" sz="2400">
                          <a:effectLst/>
                        </a:rPr>
                        <a:t>1</a:t>
                      </a:r>
                      <a:endParaRPr lang="en-US" sz="3600">
                        <a:effectLst/>
                        <a:latin typeface="Times New Roman"/>
                        <a:ea typeface="Times New Roman"/>
                      </a:endParaRPr>
                    </a:p>
                  </a:txBody>
                  <a:tcPr marL="9525" marR="9525" marT="9525" marB="9525" anchor="ctr"/>
                </a:tc>
                <a:tc>
                  <a:txBody>
                    <a:bodyPr/>
                    <a:lstStyle/>
                    <a:p>
                      <a:pPr marL="57785" marR="0">
                        <a:spcBef>
                          <a:spcPts val="0"/>
                        </a:spcBef>
                        <a:spcAft>
                          <a:spcPts val="0"/>
                        </a:spcAft>
                      </a:pPr>
                      <a:r>
                        <a:rPr lang="en-US" sz="2400" dirty="0">
                          <a:effectLst/>
                        </a:rPr>
                        <a:t> </a:t>
                      </a:r>
                      <a:endParaRPr lang="en-US" sz="3600" dirty="0">
                        <a:effectLst/>
                      </a:endParaRPr>
                    </a:p>
                    <a:p>
                      <a:pPr marL="57785" marR="0">
                        <a:spcBef>
                          <a:spcPts val="0"/>
                        </a:spcBef>
                        <a:spcAft>
                          <a:spcPts val="0"/>
                        </a:spcAft>
                      </a:pPr>
                      <a:r>
                        <a:rPr lang="en-US" sz="2400" dirty="0">
                          <a:effectLst/>
                        </a:rPr>
                        <a:t>1</a:t>
                      </a:r>
                      <a:endParaRPr lang="en-US" sz="3600" dirty="0">
                        <a:effectLst/>
                      </a:endParaRPr>
                    </a:p>
                    <a:p>
                      <a:pPr marL="57785" marR="0">
                        <a:spcBef>
                          <a:spcPts val="0"/>
                        </a:spcBef>
                        <a:spcAft>
                          <a:spcPts val="0"/>
                        </a:spcAft>
                      </a:pPr>
                      <a:r>
                        <a:rPr lang="en-US" sz="2400" dirty="0">
                          <a:effectLst/>
                        </a:rPr>
                        <a:t> </a:t>
                      </a:r>
                      <a:endParaRPr lang="en-US" sz="3600" dirty="0">
                        <a:effectLst/>
                        <a:latin typeface="Times New Roman"/>
                        <a:ea typeface="Times New Roman"/>
                      </a:endParaRPr>
                    </a:p>
                  </a:txBody>
                  <a:tcPr marL="9525" marR="9525" marT="9525" marB="9525" anchor="ctr"/>
                </a:tc>
                <a:extLst>
                  <a:ext uri="{0D108BD9-81ED-4DB2-BD59-A6C34878D82A}">
                    <a16:rowId xmlns:a16="http://schemas.microsoft.com/office/drawing/2014/main" val="10004"/>
                  </a:ext>
                </a:extLst>
              </a:tr>
              <a:tr h="1121089">
                <a:tc>
                  <a:txBody>
                    <a:bodyPr/>
                    <a:lstStyle/>
                    <a:p>
                      <a:pPr marL="57150" marR="0">
                        <a:spcBef>
                          <a:spcPts val="0"/>
                        </a:spcBef>
                        <a:spcAft>
                          <a:spcPts val="0"/>
                        </a:spcAft>
                      </a:pPr>
                      <a:r>
                        <a:rPr lang="en-US" sz="2400" dirty="0">
                          <a:effectLst/>
                        </a:rPr>
                        <a:t>Total distance / session</a:t>
                      </a:r>
                      <a:endParaRPr lang="en-US" sz="3600" dirty="0">
                        <a:effectLst/>
                        <a:latin typeface="Times New Roman"/>
                        <a:ea typeface="Times New Roman"/>
                      </a:endParaRPr>
                    </a:p>
                  </a:txBody>
                  <a:tcPr marL="9525" marR="9525" marT="9525" marB="9525" anchor="ctr"/>
                </a:tc>
                <a:tc>
                  <a:txBody>
                    <a:bodyPr/>
                    <a:lstStyle/>
                    <a:p>
                      <a:pPr marL="19685" marR="0">
                        <a:spcBef>
                          <a:spcPts val="0"/>
                        </a:spcBef>
                        <a:spcAft>
                          <a:spcPts val="0"/>
                        </a:spcAft>
                      </a:pPr>
                      <a:r>
                        <a:rPr lang="en-US" sz="2400">
                          <a:effectLst/>
                        </a:rPr>
                        <a:t>300 to 1200 metres</a:t>
                      </a:r>
                      <a:endParaRPr lang="en-US" sz="3600">
                        <a:effectLst/>
                        <a:latin typeface="Times New Roman"/>
                        <a:ea typeface="Times New Roman"/>
                      </a:endParaRPr>
                    </a:p>
                  </a:txBody>
                  <a:tcPr marL="9525" marR="9525" marT="9525" marB="9525" anchor="ctr"/>
                </a:tc>
                <a:tc>
                  <a:txBody>
                    <a:bodyPr/>
                    <a:lstStyle/>
                    <a:p>
                      <a:pPr marL="29210" marR="0">
                        <a:spcBef>
                          <a:spcPts val="0"/>
                        </a:spcBef>
                        <a:spcAft>
                          <a:spcPts val="0"/>
                        </a:spcAft>
                      </a:pPr>
                      <a:r>
                        <a:rPr lang="en-US" sz="2400">
                          <a:effectLst/>
                        </a:rPr>
                        <a:t>300 to 1200 metres</a:t>
                      </a:r>
                      <a:endParaRPr lang="en-US" sz="3600">
                        <a:effectLst/>
                        <a:latin typeface="Times New Roman"/>
                        <a:ea typeface="Times New Roman"/>
                      </a:endParaRPr>
                    </a:p>
                  </a:txBody>
                  <a:tcPr marL="9525" marR="9525" marT="9525" marB="9525" anchor="ctr"/>
                </a:tc>
                <a:tc>
                  <a:txBody>
                    <a:bodyPr/>
                    <a:lstStyle/>
                    <a:p>
                      <a:pPr marL="57785" marR="0">
                        <a:spcBef>
                          <a:spcPts val="0"/>
                        </a:spcBef>
                        <a:spcAft>
                          <a:spcPts val="0"/>
                        </a:spcAft>
                      </a:pPr>
                      <a:r>
                        <a:rPr lang="en-US" sz="2400" dirty="0">
                          <a:effectLst/>
                        </a:rPr>
                        <a:t> </a:t>
                      </a:r>
                      <a:endParaRPr lang="en-US" sz="3600" dirty="0">
                        <a:effectLst/>
                      </a:endParaRPr>
                    </a:p>
                    <a:p>
                      <a:pPr marL="57785" marR="0">
                        <a:spcBef>
                          <a:spcPts val="0"/>
                        </a:spcBef>
                        <a:spcAft>
                          <a:spcPts val="0"/>
                        </a:spcAft>
                      </a:pPr>
                      <a:r>
                        <a:rPr lang="en-US" sz="2400" dirty="0">
                          <a:effectLst/>
                        </a:rPr>
                        <a:t>300 to 1200 meters</a:t>
                      </a:r>
                      <a:endParaRPr lang="en-US" sz="3600" dirty="0">
                        <a:effectLst/>
                      </a:endParaRPr>
                    </a:p>
                    <a:p>
                      <a:pPr marL="57785" marR="0">
                        <a:spcBef>
                          <a:spcPts val="0"/>
                        </a:spcBef>
                        <a:spcAft>
                          <a:spcPts val="0"/>
                        </a:spcAft>
                      </a:pPr>
                      <a:r>
                        <a:rPr lang="en-US" sz="2400" dirty="0">
                          <a:effectLst/>
                        </a:rPr>
                        <a:t> </a:t>
                      </a:r>
                      <a:endParaRPr lang="en-US" sz="3600" dirty="0">
                        <a:effectLst/>
                        <a:latin typeface="Times New Roman"/>
                        <a:ea typeface="Times New Roman"/>
                      </a:endParaRPr>
                    </a:p>
                  </a:txBody>
                  <a:tcPr marL="9525" marR="9525" marT="9525" marB="9525" anchor="ctr"/>
                </a:tc>
                <a:extLst>
                  <a:ext uri="{0D108BD9-81ED-4DB2-BD59-A6C34878D82A}">
                    <a16:rowId xmlns:a16="http://schemas.microsoft.com/office/drawing/2014/main" val="10005"/>
                  </a:ext>
                </a:extLst>
              </a:tr>
              <a:tr h="753769">
                <a:tc>
                  <a:txBody>
                    <a:bodyPr/>
                    <a:lstStyle/>
                    <a:p>
                      <a:pPr marL="57150" marR="0">
                        <a:spcBef>
                          <a:spcPts val="0"/>
                        </a:spcBef>
                        <a:spcAft>
                          <a:spcPts val="0"/>
                        </a:spcAft>
                      </a:pPr>
                      <a:r>
                        <a:rPr lang="en-US" sz="2400" dirty="0">
                          <a:effectLst/>
                        </a:rPr>
                        <a:t>Example</a:t>
                      </a:r>
                      <a:endParaRPr lang="en-US" sz="3600" dirty="0">
                        <a:effectLst/>
                        <a:latin typeface="Times New Roman"/>
                        <a:ea typeface="Times New Roman"/>
                      </a:endParaRPr>
                    </a:p>
                  </a:txBody>
                  <a:tcPr marL="9525" marR="9525" marT="9525" marB="9525" anchor="ctr"/>
                </a:tc>
                <a:tc>
                  <a:txBody>
                    <a:bodyPr/>
                    <a:lstStyle/>
                    <a:p>
                      <a:pPr marL="19685" marR="0">
                        <a:spcBef>
                          <a:spcPts val="0"/>
                        </a:spcBef>
                        <a:spcAft>
                          <a:spcPts val="0"/>
                        </a:spcAft>
                      </a:pPr>
                      <a:r>
                        <a:rPr lang="en-US" sz="2400" dirty="0">
                          <a:effectLst/>
                        </a:rPr>
                        <a:t>3 × (60, 80, 100)</a:t>
                      </a:r>
                      <a:endParaRPr lang="en-US" sz="3600" dirty="0">
                        <a:effectLst/>
                        <a:latin typeface="Times New Roman"/>
                        <a:ea typeface="Times New Roman"/>
                      </a:endParaRPr>
                    </a:p>
                  </a:txBody>
                  <a:tcPr marL="9525" marR="9525" marT="9525" marB="9525" anchor="ctr"/>
                </a:tc>
                <a:tc>
                  <a:txBody>
                    <a:bodyPr/>
                    <a:lstStyle/>
                    <a:p>
                      <a:pPr marL="29210" marR="0">
                        <a:spcBef>
                          <a:spcPts val="0"/>
                        </a:spcBef>
                        <a:spcAft>
                          <a:spcPts val="0"/>
                        </a:spcAft>
                      </a:pPr>
                      <a:r>
                        <a:rPr lang="en-US" sz="2400" dirty="0">
                          <a:effectLst/>
                        </a:rPr>
                        <a:t>2 × 150 meters + </a:t>
                      </a:r>
                      <a:br>
                        <a:rPr lang="en-US" sz="2400" dirty="0">
                          <a:effectLst/>
                        </a:rPr>
                      </a:br>
                      <a:r>
                        <a:rPr lang="en-US" sz="2400" dirty="0">
                          <a:effectLst/>
                        </a:rPr>
                        <a:t>2 × 200 meters</a:t>
                      </a:r>
                      <a:endParaRPr lang="en-US" sz="3600" dirty="0">
                        <a:effectLst/>
                        <a:latin typeface="Times New Roman"/>
                        <a:ea typeface="Times New Roman"/>
                      </a:endParaRPr>
                    </a:p>
                  </a:txBody>
                  <a:tcPr marL="9525" marR="9525" marT="9525" marB="9525" anchor="ctr"/>
                </a:tc>
                <a:tc>
                  <a:txBody>
                    <a:bodyPr/>
                    <a:lstStyle/>
                    <a:p>
                      <a:pPr marL="57785" marR="0">
                        <a:spcBef>
                          <a:spcPts val="0"/>
                        </a:spcBef>
                        <a:spcAft>
                          <a:spcPts val="0"/>
                        </a:spcAft>
                      </a:pPr>
                      <a:r>
                        <a:rPr lang="en-US" sz="2400" dirty="0">
                          <a:effectLst/>
                        </a:rPr>
                        <a:t>3 × 500 meters</a:t>
                      </a:r>
                      <a:endParaRPr lang="en-US" sz="3600" dirty="0">
                        <a:effectLst/>
                        <a:latin typeface="Times New Roman"/>
                        <a:ea typeface="Times New Roman"/>
                      </a:endParaRPr>
                    </a:p>
                  </a:txBody>
                  <a:tcPr marL="9525" marR="9525" marT="9525" marB="9525" anchor="ct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2787605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55C135-3736-4F27-90BB-9C157968A33A}"/>
              </a:ext>
            </a:extLst>
          </p:cNvPr>
          <p:cNvSpPr>
            <a:spLocks noGrp="1"/>
          </p:cNvSpPr>
          <p:nvPr>
            <p:ph type="title"/>
          </p:nvPr>
        </p:nvSpPr>
        <p:spPr>
          <a:xfrm>
            <a:off x="677334" y="951978"/>
            <a:ext cx="10704540" cy="751562"/>
          </a:xfrm>
        </p:spPr>
        <p:txBody>
          <a:bodyPr>
            <a:normAutofit/>
          </a:bodyPr>
          <a:lstStyle/>
          <a:p>
            <a:r>
              <a:rPr lang="en-US" b="1" dirty="0"/>
              <a:t>Aerobic Energy System</a:t>
            </a:r>
          </a:p>
        </p:txBody>
      </p:sp>
      <p:sp>
        <p:nvSpPr>
          <p:cNvPr id="3" name="Content Placeholder 2">
            <a:extLst>
              <a:ext uri="{FF2B5EF4-FFF2-40B4-BE49-F238E27FC236}">
                <a16:creationId xmlns:a16="http://schemas.microsoft.com/office/drawing/2014/main" id="{763C303D-8F11-41EE-A3B0-A7AFA7AFA92F}"/>
              </a:ext>
            </a:extLst>
          </p:cNvPr>
          <p:cNvSpPr>
            <a:spLocks noGrp="1"/>
          </p:cNvSpPr>
          <p:nvPr>
            <p:ph idx="1"/>
          </p:nvPr>
        </p:nvSpPr>
        <p:spPr>
          <a:xfrm>
            <a:off x="438411" y="1925053"/>
            <a:ext cx="11473840" cy="4932946"/>
          </a:xfrm>
        </p:spPr>
        <p:txBody>
          <a:bodyPr>
            <a:noAutofit/>
          </a:bodyPr>
          <a:lstStyle/>
          <a:p>
            <a:pPr>
              <a:lnSpc>
                <a:spcPct val="150000"/>
              </a:lnSpc>
            </a:pPr>
            <a:r>
              <a:rPr lang="en-US" sz="2800" dirty="0">
                <a:latin typeface="Times New Roman" pitchFamily="18" charset="0"/>
                <a:cs typeface="Times New Roman" pitchFamily="18" charset="0"/>
              </a:rPr>
              <a:t>Energy Increases, demands more Oxygen by the muscles</a:t>
            </a:r>
          </a:p>
          <a:p>
            <a:pPr>
              <a:lnSpc>
                <a:spcPct val="150000"/>
              </a:lnSpc>
            </a:pPr>
            <a:r>
              <a:rPr lang="en-US" sz="2800" dirty="0">
                <a:latin typeface="Times New Roman" pitchFamily="18" charset="0"/>
                <a:cs typeface="Times New Roman" pitchFamily="18" charset="0"/>
              </a:rPr>
              <a:t>Breakdown of food manufactures Adenosine Tri Phosphate (ATP)</a:t>
            </a:r>
          </a:p>
          <a:p>
            <a:pPr>
              <a:lnSpc>
                <a:spcPct val="150000"/>
              </a:lnSpc>
            </a:pPr>
            <a:r>
              <a:rPr lang="en-US" sz="2800" dirty="0">
                <a:latin typeface="Times New Roman" pitchFamily="18" charset="0"/>
                <a:cs typeface="Times New Roman" pitchFamily="18" charset="0"/>
              </a:rPr>
              <a:t>Breakdown of carbohydrate, fatty acids and some amino acids</a:t>
            </a:r>
          </a:p>
          <a:p>
            <a:r>
              <a:rPr lang="en-US" sz="2800" dirty="0">
                <a:latin typeface="Times New Roman" pitchFamily="18" charset="0"/>
                <a:cs typeface="Times New Roman" pitchFamily="18" charset="0"/>
              </a:rPr>
              <a:t>Muscle fatigue (tiredness) at depletion of ATP-PC, glycogen and blood glucose</a:t>
            </a:r>
          </a:p>
          <a:p>
            <a:r>
              <a:rPr lang="en-US" sz="2800" dirty="0">
                <a:latin typeface="Times New Roman" pitchFamily="18" charset="0"/>
                <a:cs typeface="Times New Roman" pitchFamily="18" charset="0"/>
              </a:rPr>
              <a:t>Utilizes proteins, fats and carbohydrate (glycogen) for resynthesizing Adenosine Tri Phosphate</a:t>
            </a:r>
            <a:r>
              <a:rPr lang="en-US" sz="2800" b="1" dirty="0">
                <a:latin typeface="Times New Roman" pitchFamily="18" charset="0"/>
                <a:cs typeface="Times New Roman" pitchFamily="18" charset="0"/>
              </a:rPr>
              <a:t> </a:t>
            </a:r>
            <a:r>
              <a:rPr lang="en-US" sz="2800" dirty="0">
                <a:latin typeface="Times New Roman" pitchFamily="18" charset="0"/>
                <a:cs typeface="Times New Roman" pitchFamily="18" charset="0"/>
              </a:rPr>
              <a:t>(ATP)</a:t>
            </a:r>
          </a:p>
        </p:txBody>
      </p:sp>
    </p:spTree>
    <p:extLst>
      <p:ext uri="{BB962C8B-B14F-4D97-AF65-F5344CB8AC3E}">
        <p14:creationId xmlns:p14="http://schemas.microsoft.com/office/powerpoint/2010/main" val="37029073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55C135-3736-4F27-90BB-9C157968A33A}"/>
              </a:ext>
            </a:extLst>
          </p:cNvPr>
          <p:cNvSpPr>
            <a:spLocks noGrp="1"/>
          </p:cNvSpPr>
          <p:nvPr>
            <p:ph type="title"/>
          </p:nvPr>
        </p:nvSpPr>
        <p:spPr>
          <a:xfrm>
            <a:off x="677334" y="951978"/>
            <a:ext cx="10704540" cy="751562"/>
          </a:xfrm>
        </p:spPr>
        <p:txBody>
          <a:bodyPr>
            <a:normAutofit/>
          </a:bodyPr>
          <a:lstStyle/>
          <a:p>
            <a:r>
              <a:rPr lang="en-US" b="1" dirty="0"/>
              <a:t>Cont…</a:t>
            </a:r>
          </a:p>
        </p:txBody>
      </p:sp>
      <p:sp>
        <p:nvSpPr>
          <p:cNvPr id="3" name="Content Placeholder 2">
            <a:extLst>
              <a:ext uri="{FF2B5EF4-FFF2-40B4-BE49-F238E27FC236}">
                <a16:creationId xmlns:a16="http://schemas.microsoft.com/office/drawing/2014/main" id="{763C303D-8F11-41EE-A3B0-A7AFA7AFA92F}"/>
              </a:ext>
            </a:extLst>
          </p:cNvPr>
          <p:cNvSpPr>
            <a:spLocks noGrp="1"/>
          </p:cNvSpPr>
          <p:nvPr>
            <p:ph idx="1"/>
          </p:nvPr>
        </p:nvSpPr>
        <p:spPr>
          <a:xfrm>
            <a:off x="438411" y="1925053"/>
            <a:ext cx="11473840" cy="4932946"/>
          </a:xfrm>
        </p:spPr>
        <p:txBody>
          <a:bodyPr>
            <a:noAutofit/>
          </a:bodyPr>
          <a:lstStyle/>
          <a:p>
            <a:r>
              <a:rPr lang="en-US" sz="2800" dirty="0">
                <a:latin typeface="Times New Roman" pitchFamily="18" charset="0"/>
                <a:cs typeface="Times New Roman" pitchFamily="18" charset="0"/>
              </a:rPr>
              <a:t>This energy system can be developed with various intensity (Tempo) runs. The types of Tempo runs are:</a:t>
            </a:r>
          </a:p>
          <a:p>
            <a:pPr lvl="0"/>
            <a:r>
              <a:rPr lang="en-US" sz="2800" b="1" dirty="0">
                <a:latin typeface="Times New Roman" pitchFamily="18" charset="0"/>
                <a:cs typeface="Times New Roman" pitchFamily="18" charset="0"/>
              </a:rPr>
              <a:t>Continuous Tempo</a:t>
            </a:r>
            <a:r>
              <a:rPr lang="en-US" sz="2800" dirty="0">
                <a:latin typeface="Times New Roman" pitchFamily="18" charset="0"/>
                <a:cs typeface="Times New Roman" pitchFamily="18" charset="0"/>
              </a:rPr>
              <a:t> </a:t>
            </a:r>
          </a:p>
          <a:p>
            <a:pPr lvl="1"/>
            <a:r>
              <a:rPr lang="en-US" sz="2600" dirty="0">
                <a:latin typeface="Times New Roman" pitchFamily="18" charset="0"/>
                <a:cs typeface="Times New Roman" pitchFamily="18" charset="0"/>
              </a:rPr>
              <a:t>Continuous Tempo is long slow runs at 50% to 70% of maximum heart Rate</a:t>
            </a:r>
          </a:p>
          <a:p>
            <a:pPr lvl="0"/>
            <a:r>
              <a:rPr lang="en-US" sz="2800" b="1" dirty="0">
                <a:latin typeface="Times New Roman" pitchFamily="18" charset="0"/>
                <a:cs typeface="Times New Roman" pitchFamily="18" charset="0"/>
              </a:rPr>
              <a:t>Extensive Tempo</a:t>
            </a:r>
            <a:r>
              <a:rPr lang="en-US" sz="2800" dirty="0">
                <a:latin typeface="Times New Roman" pitchFamily="18" charset="0"/>
                <a:cs typeface="Times New Roman" pitchFamily="18" charset="0"/>
              </a:rPr>
              <a:t>  </a:t>
            </a:r>
          </a:p>
          <a:p>
            <a:pPr lvl="1"/>
            <a:r>
              <a:rPr lang="en-US" sz="2600" dirty="0">
                <a:latin typeface="Times New Roman" pitchFamily="18" charset="0"/>
                <a:cs typeface="Times New Roman" pitchFamily="18" charset="0"/>
              </a:rPr>
              <a:t>Extensive Tempo is continuous runs at 60% to 80% of maximum heart rate.</a:t>
            </a:r>
          </a:p>
          <a:p>
            <a:pPr lvl="0"/>
            <a:r>
              <a:rPr lang="en-US" sz="2800" b="1" dirty="0">
                <a:latin typeface="Times New Roman" pitchFamily="18" charset="0"/>
                <a:cs typeface="Times New Roman" pitchFamily="18" charset="0"/>
              </a:rPr>
              <a:t>Intensive Tempo</a:t>
            </a:r>
            <a:r>
              <a:rPr lang="en-US" sz="2800" dirty="0">
                <a:latin typeface="Times New Roman" pitchFamily="18" charset="0"/>
                <a:cs typeface="Times New Roman" pitchFamily="18" charset="0"/>
              </a:rPr>
              <a:t>  </a:t>
            </a:r>
          </a:p>
          <a:p>
            <a:pPr lvl="1"/>
            <a:r>
              <a:rPr lang="en-US" sz="2600" dirty="0">
                <a:latin typeface="Times New Roman" pitchFamily="18" charset="0"/>
                <a:cs typeface="Times New Roman" pitchFamily="18" charset="0"/>
              </a:rPr>
              <a:t>Intensive Tempo is continuous runs at 80% to 90% of maximum heart rate.</a:t>
            </a:r>
          </a:p>
        </p:txBody>
      </p:sp>
    </p:spTree>
    <p:extLst>
      <p:ext uri="{BB962C8B-B14F-4D97-AF65-F5344CB8AC3E}">
        <p14:creationId xmlns:p14="http://schemas.microsoft.com/office/powerpoint/2010/main" val="35078251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55C135-3736-4F27-90BB-9C157968A33A}"/>
              </a:ext>
            </a:extLst>
          </p:cNvPr>
          <p:cNvSpPr>
            <a:spLocks noGrp="1"/>
          </p:cNvSpPr>
          <p:nvPr>
            <p:ph type="title"/>
          </p:nvPr>
        </p:nvSpPr>
        <p:spPr>
          <a:xfrm>
            <a:off x="677334" y="951978"/>
            <a:ext cx="10704540" cy="751562"/>
          </a:xfrm>
        </p:spPr>
        <p:txBody>
          <a:bodyPr>
            <a:normAutofit/>
          </a:bodyPr>
          <a:lstStyle/>
          <a:p>
            <a:r>
              <a:rPr lang="en-US" b="1" dirty="0"/>
              <a:t>Cont…</a:t>
            </a:r>
          </a:p>
        </p:txBody>
      </p:sp>
      <p:sp>
        <p:nvSpPr>
          <p:cNvPr id="3" name="Content Placeholder 2">
            <a:extLst>
              <a:ext uri="{FF2B5EF4-FFF2-40B4-BE49-F238E27FC236}">
                <a16:creationId xmlns:a16="http://schemas.microsoft.com/office/drawing/2014/main" id="{763C303D-8F11-41EE-A3B0-A7AFA7AFA92F}"/>
              </a:ext>
            </a:extLst>
          </p:cNvPr>
          <p:cNvSpPr>
            <a:spLocks noGrp="1"/>
          </p:cNvSpPr>
          <p:nvPr>
            <p:ph idx="1"/>
          </p:nvPr>
        </p:nvSpPr>
        <p:spPr>
          <a:xfrm>
            <a:off x="438411" y="1925053"/>
            <a:ext cx="11473840" cy="4932946"/>
          </a:xfrm>
        </p:spPr>
        <p:txBody>
          <a:bodyPr>
            <a:noAutofit/>
          </a:bodyPr>
          <a:lstStyle/>
          <a:p>
            <a:r>
              <a:rPr lang="en-US" sz="2800" dirty="0">
                <a:latin typeface="Times New Roman" pitchFamily="18" charset="0"/>
                <a:cs typeface="Times New Roman" pitchFamily="18" charset="0"/>
              </a:rPr>
              <a:t>Sessions to develop this energy system:</a:t>
            </a:r>
          </a:p>
          <a:p>
            <a:pPr marL="0" indent="0">
              <a:buNone/>
            </a:pPr>
            <a:endParaRPr lang="en-US" sz="2800" dirty="0">
              <a:latin typeface="Times New Roman" pitchFamily="18" charset="0"/>
              <a:cs typeface="Times New Roman" pitchFamily="18" charset="0"/>
            </a:endParaRPr>
          </a:p>
          <a:p>
            <a:pPr lvl="1"/>
            <a:r>
              <a:rPr lang="en-US" sz="2600" dirty="0">
                <a:latin typeface="Times New Roman" pitchFamily="18" charset="0"/>
                <a:cs typeface="Times New Roman" pitchFamily="18" charset="0"/>
              </a:rPr>
              <a:t>4 to 6 × 2 to 5 minute runs - 2 to 5 minutes’ recovery </a:t>
            </a:r>
          </a:p>
          <a:p>
            <a:pPr lvl="1"/>
            <a:r>
              <a:rPr lang="en-US" sz="2600" dirty="0">
                <a:latin typeface="Times New Roman" pitchFamily="18" charset="0"/>
                <a:cs typeface="Times New Roman" pitchFamily="18" charset="0"/>
              </a:rPr>
              <a:t>20 × 200m - 30 seconds recovery </a:t>
            </a:r>
          </a:p>
          <a:p>
            <a:pPr lvl="1"/>
            <a:r>
              <a:rPr lang="en-US" sz="2600" dirty="0">
                <a:latin typeface="Times New Roman" pitchFamily="18" charset="0"/>
                <a:cs typeface="Times New Roman" pitchFamily="18" charset="0"/>
              </a:rPr>
              <a:t>10 × 400m - 60 to 90 seconds recovery </a:t>
            </a:r>
          </a:p>
          <a:p>
            <a:pPr lvl="1"/>
            <a:r>
              <a:rPr lang="en-US" sz="2600" dirty="0">
                <a:latin typeface="Times New Roman" pitchFamily="18" charset="0"/>
                <a:cs typeface="Times New Roman" pitchFamily="18" charset="0"/>
              </a:rPr>
              <a:t>5 to 10 kilometer runs </a:t>
            </a:r>
          </a:p>
        </p:txBody>
      </p:sp>
    </p:spTree>
    <p:extLst>
      <p:ext uri="{BB962C8B-B14F-4D97-AF65-F5344CB8AC3E}">
        <p14:creationId xmlns:p14="http://schemas.microsoft.com/office/powerpoint/2010/main" val="15299349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55C135-3736-4F27-90BB-9C157968A33A}"/>
              </a:ext>
            </a:extLst>
          </p:cNvPr>
          <p:cNvSpPr>
            <a:spLocks noGrp="1"/>
          </p:cNvSpPr>
          <p:nvPr>
            <p:ph type="title"/>
          </p:nvPr>
        </p:nvSpPr>
        <p:spPr>
          <a:xfrm>
            <a:off x="701397" y="759473"/>
            <a:ext cx="10704540" cy="751562"/>
          </a:xfrm>
        </p:spPr>
        <p:txBody>
          <a:bodyPr>
            <a:normAutofit/>
          </a:bodyPr>
          <a:lstStyle/>
          <a:p>
            <a:r>
              <a:rPr lang="en-US" b="1" dirty="0"/>
              <a:t>Energy System Recruitment</a:t>
            </a:r>
          </a:p>
        </p:txBody>
      </p:sp>
      <p:sp>
        <p:nvSpPr>
          <p:cNvPr id="3" name="Content Placeholder 2">
            <a:extLst>
              <a:ext uri="{FF2B5EF4-FFF2-40B4-BE49-F238E27FC236}">
                <a16:creationId xmlns:a16="http://schemas.microsoft.com/office/drawing/2014/main" id="{763C303D-8F11-41EE-A3B0-A7AFA7AFA92F}"/>
              </a:ext>
            </a:extLst>
          </p:cNvPr>
          <p:cNvSpPr>
            <a:spLocks noGrp="1"/>
          </p:cNvSpPr>
          <p:nvPr>
            <p:ph idx="1"/>
          </p:nvPr>
        </p:nvSpPr>
        <p:spPr>
          <a:xfrm>
            <a:off x="438411" y="1612232"/>
            <a:ext cx="11473840" cy="5245767"/>
          </a:xfrm>
        </p:spPr>
        <p:txBody>
          <a:bodyPr>
            <a:noAutofit/>
          </a:bodyPr>
          <a:lstStyle/>
          <a:p>
            <a:r>
              <a:rPr lang="en-US" sz="2000" dirty="0">
                <a:latin typeface="Times New Roman" pitchFamily="18" charset="0"/>
                <a:cs typeface="Times New Roman" pitchFamily="18" charset="0"/>
              </a:rPr>
              <a:t>Recruitment of an alternative system occurs when current energy system is almost depleted.</a:t>
            </a:r>
          </a:p>
        </p:txBody>
      </p:sp>
      <p:graphicFrame>
        <p:nvGraphicFramePr>
          <p:cNvPr id="4" name="Table 3"/>
          <p:cNvGraphicFramePr>
            <a:graphicFrameLocks noGrp="1"/>
          </p:cNvGraphicFramePr>
          <p:nvPr>
            <p:extLst>
              <p:ext uri="{D42A27DB-BD31-4B8C-83A1-F6EECF244321}">
                <p14:modId xmlns:p14="http://schemas.microsoft.com/office/powerpoint/2010/main" val="1780023631"/>
              </p:ext>
            </p:extLst>
          </p:nvPr>
        </p:nvGraphicFramePr>
        <p:xfrm>
          <a:off x="456521" y="2141619"/>
          <a:ext cx="11286299" cy="4644190"/>
        </p:xfrm>
        <a:graphic>
          <a:graphicData uri="http://schemas.openxmlformats.org/drawingml/2006/table">
            <a:tbl>
              <a:tblPr>
                <a:tableStyleId>{5C22544A-7EE6-4342-B048-85BDC9FD1C3A}</a:tableStyleId>
              </a:tblPr>
              <a:tblGrid>
                <a:gridCol w="3216424">
                  <a:extLst>
                    <a:ext uri="{9D8B030D-6E8A-4147-A177-3AD203B41FA5}">
                      <a16:colId xmlns:a16="http://schemas.microsoft.com/office/drawing/2014/main" val="20000"/>
                    </a:ext>
                  </a:extLst>
                </a:gridCol>
                <a:gridCol w="3378506">
                  <a:extLst>
                    <a:ext uri="{9D8B030D-6E8A-4147-A177-3AD203B41FA5}">
                      <a16:colId xmlns:a16="http://schemas.microsoft.com/office/drawing/2014/main" val="20001"/>
                    </a:ext>
                  </a:extLst>
                </a:gridCol>
                <a:gridCol w="2406015">
                  <a:extLst>
                    <a:ext uri="{9D8B030D-6E8A-4147-A177-3AD203B41FA5}">
                      <a16:colId xmlns:a16="http://schemas.microsoft.com/office/drawing/2014/main" val="20002"/>
                    </a:ext>
                  </a:extLst>
                </a:gridCol>
                <a:gridCol w="2285354">
                  <a:extLst>
                    <a:ext uri="{9D8B030D-6E8A-4147-A177-3AD203B41FA5}">
                      <a16:colId xmlns:a16="http://schemas.microsoft.com/office/drawing/2014/main" val="20003"/>
                    </a:ext>
                  </a:extLst>
                </a:gridCol>
              </a:tblGrid>
              <a:tr h="537805">
                <a:tc>
                  <a:txBody>
                    <a:bodyPr/>
                    <a:lstStyle/>
                    <a:p>
                      <a:pPr marL="0" marR="0" algn="ctr">
                        <a:lnSpc>
                          <a:spcPct val="115000"/>
                        </a:lnSpc>
                        <a:spcBef>
                          <a:spcPts val="0"/>
                        </a:spcBef>
                        <a:spcAft>
                          <a:spcPts val="0"/>
                        </a:spcAft>
                      </a:pPr>
                      <a:r>
                        <a:rPr lang="en-US" sz="3200" dirty="0">
                          <a:effectLst/>
                        </a:rPr>
                        <a:t>Sports</a:t>
                      </a:r>
                      <a:endParaRPr lang="en-US" sz="3200" dirty="0">
                        <a:effectLst/>
                        <a:latin typeface="Times New Roman"/>
                        <a:ea typeface="Times New Roman"/>
                        <a:cs typeface="Times New Roman"/>
                      </a:endParaRPr>
                    </a:p>
                  </a:txBody>
                  <a:tcPr marL="9525" marR="9525" marT="9525" marB="9525" anchor="ctr"/>
                </a:tc>
                <a:tc>
                  <a:txBody>
                    <a:bodyPr/>
                    <a:lstStyle/>
                    <a:p>
                      <a:pPr marL="0" marR="0" algn="ctr">
                        <a:lnSpc>
                          <a:spcPct val="115000"/>
                        </a:lnSpc>
                        <a:spcBef>
                          <a:spcPts val="0"/>
                        </a:spcBef>
                        <a:spcAft>
                          <a:spcPts val="0"/>
                        </a:spcAft>
                      </a:pPr>
                      <a:r>
                        <a:rPr lang="en-US" sz="3200">
                          <a:effectLst/>
                        </a:rPr>
                        <a:t>ATP-CP and LA</a:t>
                      </a:r>
                      <a:endParaRPr lang="en-US" sz="3200">
                        <a:effectLst/>
                        <a:latin typeface="Times New Roman"/>
                        <a:ea typeface="Times New Roman"/>
                        <a:cs typeface="Times New Roman"/>
                      </a:endParaRPr>
                    </a:p>
                  </a:txBody>
                  <a:tcPr marL="9525" marR="9525" marT="9525" marB="9525" anchor="ctr"/>
                </a:tc>
                <a:tc>
                  <a:txBody>
                    <a:bodyPr/>
                    <a:lstStyle/>
                    <a:p>
                      <a:pPr marL="0" marR="0" algn="ctr">
                        <a:lnSpc>
                          <a:spcPct val="115000"/>
                        </a:lnSpc>
                        <a:spcBef>
                          <a:spcPts val="0"/>
                        </a:spcBef>
                        <a:spcAft>
                          <a:spcPts val="0"/>
                        </a:spcAft>
                      </a:pPr>
                      <a:r>
                        <a:rPr lang="en-US" sz="3200">
                          <a:effectLst/>
                        </a:rPr>
                        <a:t>LA-O2</a:t>
                      </a:r>
                      <a:endParaRPr lang="en-US" sz="3200">
                        <a:effectLst/>
                        <a:latin typeface="Times New Roman"/>
                        <a:ea typeface="Times New Roman"/>
                        <a:cs typeface="Times New Roman"/>
                      </a:endParaRPr>
                    </a:p>
                  </a:txBody>
                  <a:tcPr marL="9525" marR="9525" marT="9525" marB="9525" anchor="ctr"/>
                </a:tc>
                <a:tc>
                  <a:txBody>
                    <a:bodyPr/>
                    <a:lstStyle/>
                    <a:p>
                      <a:pPr marL="0" marR="0" algn="ctr">
                        <a:lnSpc>
                          <a:spcPct val="115000"/>
                        </a:lnSpc>
                        <a:spcBef>
                          <a:spcPts val="0"/>
                        </a:spcBef>
                        <a:spcAft>
                          <a:spcPts val="0"/>
                        </a:spcAft>
                      </a:pPr>
                      <a:r>
                        <a:rPr lang="en-US" sz="3200">
                          <a:effectLst/>
                        </a:rPr>
                        <a:t>O2</a:t>
                      </a:r>
                      <a:endParaRPr lang="en-US" sz="3200">
                        <a:effectLst/>
                        <a:latin typeface="Times New Roman"/>
                        <a:ea typeface="Times New Roman"/>
                        <a:cs typeface="Times New Roman"/>
                      </a:endParaRPr>
                    </a:p>
                  </a:txBody>
                  <a:tcPr marL="9525" marR="9525" marT="9525" marB="9525" anchor="ctr"/>
                </a:tc>
                <a:extLst>
                  <a:ext uri="{0D108BD9-81ED-4DB2-BD59-A6C34878D82A}">
                    <a16:rowId xmlns:a16="http://schemas.microsoft.com/office/drawing/2014/main" val="10000"/>
                  </a:ext>
                </a:extLst>
              </a:tr>
              <a:tr h="456265">
                <a:tc>
                  <a:txBody>
                    <a:bodyPr/>
                    <a:lstStyle/>
                    <a:p>
                      <a:pPr marL="0" marR="0" algn="ctr">
                        <a:lnSpc>
                          <a:spcPct val="115000"/>
                        </a:lnSpc>
                        <a:spcBef>
                          <a:spcPts val="0"/>
                        </a:spcBef>
                        <a:spcAft>
                          <a:spcPts val="0"/>
                        </a:spcAft>
                      </a:pPr>
                      <a:r>
                        <a:rPr lang="en-US" sz="2000">
                          <a:effectLst/>
                        </a:rPr>
                        <a:t>Basketball</a:t>
                      </a:r>
                      <a:endParaRPr lang="en-US" sz="3200">
                        <a:effectLst/>
                        <a:latin typeface="Times New Roman"/>
                        <a:ea typeface="Times New Roman"/>
                        <a:cs typeface="Times New Roman"/>
                      </a:endParaRPr>
                    </a:p>
                  </a:txBody>
                  <a:tcPr marL="9525" marR="9525" marT="9525" marB="9525" anchor="ctr"/>
                </a:tc>
                <a:tc>
                  <a:txBody>
                    <a:bodyPr/>
                    <a:lstStyle/>
                    <a:p>
                      <a:pPr marL="0" marR="0" algn="ctr">
                        <a:lnSpc>
                          <a:spcPct val="115000"/>
                        </a:lnSpc>
                        <a:spcBef>
                          <a:spcPts val="0"/>
                        </a:spcBef>
                        <a:spcAft>
                          <a:spcPts val="0"/>
                        </a:spcAft>
                      </a:pPr>
                      <a:r>
                        <a:rPr lang="en-US" sz="2000" dirty="0">
                          <a:effectLst/>
                        </a:rPr>
                        <a:t>60%</a:t>
                      </a:r>
                      <a:endParaRPr lang="en-US" sz="3200" dirty="0">
                        <a:effectLst/>
                        <a:latin typeface="Times New Roman"/>
                        <a:ea typeface="Times New Roman"/>
                        <a:cs typeface="Times New Roman"/>
                      </a:endParaRPr>
                    </a:p>
                  </a:txBody>
                  <a:tcPr marL="9525" marR="9525" marT="9525" marB="9525" anchor="ctr"/>
                </a:tc>
                <a:tc>
                  <a:txBody>
                    <a:bodyPr/>
                    <a:lstStyle/>
                    <a:p>
                      <a:pPr marL="0" marR="0" algn="ctr">
                        <a:lnSpc>
                          <a:spcPct val="115000"/>
                        </a:lnSpc>
                        <a:spcBef>
                          <a:spcPts val="0"/>
                        </a:spcBef>
                        <a:spcAft>
                          <a:spcPts val="0"/>
                        </a:spcAft>
                      </a:pPr>
                      <a:r>
                        <a:rPr lang="en-US" sz="2000">
                          <a:effectLst/>
                        </a:rPr>
                        <a:t>20%</a:t>
                      </a:r>
                      <a:endParaRPr lang="en-US" sz="3200">
                        <a:effectLst/>
                        <a:latin typeface="Times New Roman"/>
                        <a:ea typeface="Times New Roman"/>
                        <a:cs typeface="Times New Roman"/>
                      </a:endParaRPr>
                    </a:p>
                  </a:txBody>
                  <a:tcPr marL="9525" marR="9525" marT="9525" marB="9525" anchor="ctr"/>
                </a:tc>
                <a:tc>
                  <a:txBody>
                    <a:bodyPr/>
                    <a:lstStyle/>
                    <a:p>
                      <a:pPr marL="0" marR="0" algn="ctr">
                        <a:lnSpc>
                          <a:spcPct val="115000"/>
                        </a:lnSpc>
                        <a:spcBef>
                          <a:spcPts val="0"/>
                        </a:spcBef>
                        <a:spcAft>
                          <a:spcPts val="0"/>
                        </a:spcAft>
                      </a:pPr>
                      <a:r>
                        <a:rPr lang="en-US" sz="2000">
                          <a:effectLst/>
                        </a:rPr>
                        <a:t>20%</a:t>
                      </a:r>
                      <a:endParaRPr lang="en-US" sz="3200">
                        <a:effectLst/>
                        <a:latin typeface="Times New Roman"/>
                        <a:ea typeface="Times New Roman"/>
                        <a:cs typeface="Times New Roman"/>
                      </a:endParaRPr>
                    </a:p>
                  </a:txBody>
                  <a:tcPr marL="9525" marR="9525" marT="9525" marB="9525" anchor="ctr"/>
                </a:tc>
                <a:extLst>
                  <a:ext uri="{0D108BD9-81ED-4DB2-BD59-A6C34878D82A}">
                    <a16:rowId xmlns:a16="http://schemas.microsoft.com/office/drawing/2014/main" val="10001"/>
                  </a:ext>
                </a:extLst>
              </a:tr>
              <a:tr h="456265">
                <a:tc>
                  <a:txBody>
                    <a:bodyPr/>
                    <a:lstStyle/>
                    <a:p>
                      <a:pPr marL="0" marR="0" algn="ctr">
                        <a:lnSpc>
                          <a:spcPct val="115000"/>
                        </a:lnSpc>
                        <a:spcBef>
                          <a:spcPts val="0"/>
                        </a:spcBef>
                        <a:spcAft>
                          <a:spcPts val="0"/>
                        </a:spcAft>
                      </a:pPr>
                      <a:r>
                        <a:rPr lang="en-US" sz="2000">
                          <a:effectLst/>
                        </a:rPr>
                        <a:t>Field events</a:t>
                      </a:r>
                      <a:endParaRPr lang="en-US" sz="3200">
                        <a:effectLst/>
                        <a:latin typeface="Times New Roman"/>
                        <a:ea typeface="Times New Roman"/>
                        <a:cs typeface="Times New Roman"/>
                      </a:endParaRPr>
                    </a:p>
                  </a:txBody>
                  <a:tcPr marL="9525" marR="9525" marT="9525" marB="9525" anchor="ctr"/>
                </a:tc>
                <a:tc>
                  <a:txBody>
                    <a:bodyPr/>
                    <a:lstStyle/>
                    <a:p>
                      <a:pPr marL="0" marR="0" algn="ctr">
                        <a:lnSpc>
                          <a:spcPct val="115000"/>
                        </a:lnSpc>
                        <a:spcBef>
                          <a:spcPts val="0"/>
                        </a:spcBef>
                        <a:spcAft>
                          <a:spcPts val="0"/>
                        </a:spcAft>
                      </a:pPr>
                      <a:r>
                        <a:rPr lang="en-US" sz="2000">
                          <a:effectLst/>
                        </a:rPr>
                        <a:t>90%</a:t>
                      </a:r>
                      <a:endParaRPr lang="en-US" sz="3200">
                        <a:effectLst/>
                        <a:latin typeface="Times New Roman"/>
                        <a:ea typeface="Times New Roman"/>
                        <a:cs typeface="Times New Roman"/>
                      </a:endParaRPr>
                    </a:p>
                  </a:txBody>
                  <a:tcPr marL="9525" marR="9525" marT="9525" marB="9525" anchor="ctr"/>
                </a:tc>
                <a:tc>
                  <a:txBody>
                    <a:bodyPr/>
                    <a:lstStyle/>
                    <a:p>
                      <a:pPr marL="0" marR="0" algn="ctr">
                        <a:lnSpc>
                          <a:spcPct val="115000"/>
                        </a:lnSpc>
                        <a:spcBef>
                          <a:spcPts val="0"/>
                        </a:spcBef>
                        <a:spcAft>
                          <a:spcPts val="0"/>
                        </a:spcAft>
                      </a:pPr>
                      <a:r>
                        <a:rPr lang="en-US" sz="2000">
                          <a:effectLst/>
                        </a:rPr>
                        <a:t>10%</a:t>
                      </a:r>
                      <a:endParaRPr lang="en-US" sz="3200">
                        <a:effectLst/>
                        <a:latin typeface="Times New Roman"/>
                        <a:ea typeface="Times New Roman"/>
                        <a:cs typeface="Times New Roman"/>
                      </a:endParaRPr>
                    </a:p>
                  </a:txBody>
                  <a:tcPr marL="9525" marR="9525" marT="9525" marB="9525" anchor="ctr"/>
                </a:tc>
                <a:tc>
                  <a:txBody>
                    <a:bodyPr/>
                    <a:lstStyle/>
                    <a:p>
                      <a:pPr marL="0" marR="0" algn="ctr">
                        <a:lnSpc>
                          <a:spcPct val="115000"/>
                        </a:lnSpc>
                        <a:spcBef>
                          <a:spcPts val="0"/>
                        </a:spcBef>
                        <a:spcAft>
                          <a:spcPts val="0"/>
                        </a:spcAft>
                      </a:pPr>
                      <a:r>
                        <a:rPr lang="en-US" sz="2000" dirty="0">
                          <a:effectLst/>
                        </a:rPr>
                        <a:t> </a:t>
                      </a:r>
                      <a:r>
                        <a:rPr lang="en-US" sz="2000" b="1" dirty="0">
                          <a:effectLst/>
                        </a:rPr>
                        <a:t>_</a:t>
                      </a:r>
                      <a:endParaRPr lang="en-US" sz="3200" b="1" dirty="0">
                        <a:effectLst/>
                        <a:latin typeface="Times New Roman"/>
                        <a:ea typeface="Times New Roman"/>
                        <a:cs typeface="Times New Roman"/>
                      </a:endParaRPr>
                    </a:p>
                  </a:txBody>
                  <a:tcPr marL="9525" marR="9525" marT="9525" marB="9525"/>
                </a:tc>
                <a:extLst>
                  <a:ext uri="{0D108BD9-81ED-4DB2-BD59-A6C34878D82A}">
                    <a16:rowId xmlns:a16="http://schemas.microsoft.com/office/drawing/2014/main" val="10002"/>
                  </a:ext>
                </a:extLst>
              </a:tr>
              <a:tr h="456265">
                <a:tc>
                  <a:txBody>
                    <a:bodyPr/>
                    <a:lstStyle/>
                    <a:p>
                      <a:pPr marL="0" marR="0" algn="ctr">
                        <a:lnSpc>
                          <a:spcPct val="115000"/>
                        </a:lnSpc>
                        <a:spcBef>
                          <a:spcPts val="0"/>
                        </a:spcBef>
                        <a:spcAft>
                          <a:spcPts val="0"/>
                        </a:spcAft>
                      </a:pPr>
                      <a:r>
                        <a:rPr lang="en-US" sz="2000">
                          <a:effectLst/>
                        </a:rPr>
                        <a:t>Gymnastics</a:t>
                      </a:r>
                      <a:endParaRPr lang="en-US" sz="3200">
                        <a:effectLst/>
                        <a:latin typeface="Times New Roman"/>
                        <a:ea typeface="Times New Roman"/>
                        <a:cs typeface="Times New Roman"/>
                      </a:endParaRPr>
                    </a:p>
                  </a:txBody>
                  <a:tcPr marL="9525" marR="9525" marT="9525" marB="9525" anchor="ctr"/>
                </a:tc>
                <a:tc>
                  <a:txBody>
                    <a:bodyPr/>
                    <a:lstStyle/>
                    <a:p>
                      <a:pPr marL="0" marR="0" algn="ctr">
                        <a:lnSpc>
                          <a:spcPct val="115000"/>
                        </a:lnSpc>
                        <a:spcBef>
                          <a:spcPts val="0"/>
                        </a:spcBef>
                        <a:spcAft>
                          <a:spcPts val="0"/>
                        </a:spcAft>
                      </a:pPr>
                      <a:r>
                        <a:rPr lang="en-US" sz="2000">
                          <a:effectLst/>
                        </a:rPr>
                        <a:t>80%</a:t>
                      </a:r>
                      <a:endParaRPr lang="en-US" sz="3200">
                        <a:effectLst/>
                        <a:latin typeface="Times New Roman"/>
                        <a:ea typeface="Times New Roman"/>
                        <a:cs typeface="Times New Roman"/>
                      </a:endParaRPr>
                    </a:p>
                  </a:txBody>
                  <a:tcPr marL="9525" marR="9525" marT="9525" marB="9525" anchor="ctr"/>
                </a:tc>
                <a:tc>
                  <a:txBody>
                    <a:bodyPr/>
                    <a:lstStyle/>
                    <a:p>
                      <a:pPr marL="0" marR="0" algn="ctr">
                        <a:lnSpc>
                          <a:spcPct val="115000"/>
                        </a:lnSpc>
                        <a:spcBef>
                          <a:spcPts val="0"/>
                        </a:spcBef>
                        <a:spcAft>
                          <a:spcPts val="0"/>
                        </a:spcAft>
                      </a:pPr>
                      <a:r>
                        <a:rPr lang="en-US" sz="2000">
                          <a:effectLst/>
                        </a:rPr>
                        <a:t>15%</a:t>
                      </a:r>
                      <a:endParaRPr lang="en-US" sz="3200">
                        <a:effectLst/>
                        <a:latin typeface="Times New Roman"/>
                        <a:ea typeface="Times New Roman"/>
                        <a:cs typeface="Times New Roman"/>
                      </a:endParaRPr>
                    </a:p>
                  </a:txBody>
                  <a:tcPr marL="9525" marR="9525" marT="9525" marB="9525" anchor="ctr"/>
                </a:tc>
                <a:tc>
                  <a:txBody>
                    <a:bodyPr/>
                    <a:lstStyle/>
                    <a:p>
                      <a:pPr marL="0" marR="0" algn="ctr">
                        <a:lnSpc>
                          <a:spcPct val="115000"/>
                        </a:lnSpc>
                        <a:spcBef>
                          <a:spcPts val="0"/>
                        </a:spcBef>
                        <a:spcAft>
                          <a:spcPts val="0"/>
                        </a:spcAft>
                      </a:pPr>
                      <a:r>
                        <a:rPr lang="en-US" sz="2000" dirty="0">
                          <a:effectLst/>
                        </a:rPr>
                        <a:t>05%</a:t>
                      </a:r>
                      <a:endParaRPr lang="en-US" sz="3200" dirty="0">
                        <a:effectLst/>
                        <a:latin typeface="Times New Roman"/>
                        <a:ea typeface="Times New Roman"/>
                        <a:cs typeface="Times New Roman"/>
                      </a:endParaRPr>
                    </a:p>
                  </a:txBody>
                  <a:tcPr marL="9525" marR="9525" marT="9525" marB="9525" anchor="ctr"/>
                </a:tc>
                <a:extLst>
                  <a:ext uri="{0D108BD9-81ED-4DB2-BD59-A6C34878D82A}">
                    <a16:rowId xmlns:a16="http://schemas.microsoft.com/office/drawing/2014/main" val="10003"/>
                  </a:ext>
                </a:extLst>
              </a:tr>
              <a:tr h="456265">
                <a:tc>
                  <a:txBody>
                    <a:bodyPr/>
                    <a:lstStyle/>
                    <a:p>
                      <a:pPr marL="0" marR="0" algn="ctr">
                        <a:lnSpc>
                          <a:spcPct val="115000"/>
                        </a:lnSpc>
                        <a:spcBef>
                          <a:spcPts val="0"/>
                        </a:spcBef>
                        <a:spcAft>
                          <a:spcPts val="0"/>
                        </a:spcAft>
                      </a:pPr>
                      <a:r>
                        <a:rPr lang="en-US" sz="2000">
                          <a:effectLst/>
                        </a:rPr>
                        <a:t>Hockey</a:t>
                      </a:r>
                      <a:endParaRPr lang="en-US" sz="3200">
                        <a:effectLst/>
                        <a:latin typeface="Times New Roman"/>
                        <a:ea typeface="Times New Roman"/>
                        <a:cs typeface="Times New Roman"/>
                      </a:endParaRPr>
                    </a:p>
                  </a:txBody>
                  <a:tcPr marL="9525" marR="9525" marT="9525" marB="9525" anchor="ctr"/>
                </a:tc>
                <a:tc>
                  <a:txBody>
                    <a:bodyPr/>
                    <a:lstStyle/>
                    <a:p>
                      <a:pPr marL="0" marR="0" algn="ctr">
                        <a:lnSpc>
                          <a:spcPct val="115000"/>
                        </a:lnSpc>
                        <a:spcBef>
                          <a:spcPts val="0"/>
                        </a:spcBef>
                        <a:spcAft>
                          <a:spcPts val="0"/>
                        </a:spcAft>
                      </a:pPr>
                      <a:r>
                        <a:rPr lang="en-US" sz="2000">
                          <a:effectLst/>
                        </a:rPr>
                        <a:t>50%</a:t>
                      </a:r>
                      <a:endParaRPr lang="en-US" sz="3200">
                        <a:effectLst/>
                        <a:latin typeface="Times New Roman"/>
                        <a:ea typeface="Times New Roman"/>
                        <a:cs typeface="Times New Roman"/>
                      </a:endParaRPr>
                    </a:p>
                  </a:txBody>
                  <a:tcPr marL="9525" marR="9525" marT="9525" marB="9525" anchor="ctr"/>
                </a:tc>
                <a:tc>
                  <a:txBody>
                    <a:bodyPr/>
                    <a:lstStyle/>
                    <a:p>
                      <a:pPr marL="0" marR="0" algn="ctr">
                        <a:lnSpc>
                          <a:spcPct val="115000"/>
                        </a:lnSpc>
                        <a:spcBef>
                          <a:spcPts val="0"/>
                        </a:spcBef>
                        <a:spcAft>
                          <a:spcPts val="0"/>
                        </a:spcAft>
                      </a:pPr>
                      <a:r>
                        <a:rPr lang="en-US" sz="2000">
                          <a:effectLst/>
                        </a:rPr>
                        <a:t>20%</a:t>
                      </a:r>
                      <a:endParaRPr lang="en-US" sz="3200">
                        <a:effectLst/>
                        <a:latin typeface="Times New Roman"/>
                        <a:ea typeface="Times New Roman"/>
                        <a:cs typeface="Times New Roman"/>
                      </a:endParaRPr>
                    </a:p>
                  </a:txBody>
                  <a:tcPr marL="9525" marR="9525" marT="9525" marB="9525" anchor="ctr"/>
                </a:tc>
                <a:tc>
                  <a:txBody>
                    <a:bodyPr/>
                    <a:lstStyle/>
                    <a:p>
                      <a:pPr marL="0" marR="0" algn="ctr">
                        <a:lnSpc>
                          <a:spcPct val="115000"/>
                        </a:lnSpc>
                        <a:spcBef>
                          <a:spcPts val="0"/>
                        </a:spcBef>
                        <a:spcAft>
                          <a:spcPts val="0"/>
                        </a:spcAft>
                      </a:pPr>
                      <a:r>
                        <a:rPr lang="en-US" sz="2000">
                          <a:effectLst/>
                        </a:rPr>
                        <a:t>30%</a:t>
                      </a:r>
                      <a:endParaRPr lang="en-US" sz="3200">
                        <a:effectLst/>
                        <a:latin typeface="Times New Roman"/>
                        <a:ea typeface="Times New Roman"/>
                        <a:cs typeface="Times New Roman"/>
                      </a:endParaRPr>
                    </a:p>
                  </a:txBody>
                  <a:tcPr marL="9525" marR="9525" marT="9525" marB="9525" anchor="ctr"/>
                </a:tc>
                <a:extLst>
                  <a:ext uri="{0D108BD9-81ED-4DB2-BD59-A6C34878D82A}">
                    <a16:rowId xmlns:a16="http://schemas.microsoft.com/office/drawing/2014/main" val="10004"/>
                  </a:ext>
                </a:extLst>
              </a:tr>
              <a:tr h="456265">
                <a:tc>
                  <a:txBody>
                    <a:bodyPr/>
                    <a:lstStyle/>
                    <a:p>
                      <a:pPr marL="0" marR="0" algn="ctr">
                        <a:lnSpc>
                          <a:spcPct val="115000"/>
                        </a:lnSpc>
                        <a:spcBef>
                          <a:spcPts val="0"/>
                        </a:spcBef>
                        <a:spcAft>
                          <a:spcPts val="0"/>
                        </a:spcAft>
                      </a:pPr>
                      <a:r>
                        <a:rPr lang="en-US" sz="2000">
                          <a:effectLst/>
                        </a:rPr>
                        <a:t>Distance Running</a:t>
                      </a:r>
                      <a:endParaRPr lang="en-US" sz="3200">
                        <a:effectLst/>
                        <a:latin typeface="Times New Roman"/>
                        <a:ea typeface="Times New Roman"/>
                        <a:cs typeface="Times New Roman"/>
                      </a:endParaRPr>
                    </a:p>
                  </a:txBody>
                  <a:tcPr marL="9525" marR="9525" marT="9525" marB="9525" anchor="ctr"/>
                </a:tc>
                <a:tc>
                  <a:txBody>
                    <a:bodyPr/>
                    <a:lstStyle/>
                    <a:p>
                      <a:pPr marL="0" marR="0" algn="ctr">
                        <a:lnSpc>
                          <a:spcPct val="115000"/>
                        </a:lnSpc>
                        <a:spcBef>
                          <a:spcPts val="0"/>
                        </a:spcBef>
                        <a:spcAft>
                          <a:spcPts val="0"/>
                        </a:spcAft>
                      </a:pPr>
                      <a:r>
                        <a:rPr lang="en-US" sz="2000" dirty="0">
                          <a:effectLst/>
                        </a:rPr>
                        <a:t>10%</a:t>
                      </a:r>
                      <a:endParaRPr lang="en-US" sz="3200" dirty="0">
                        <a:effectLst/>
                        <a:latin typeface="Times New Roman"/>
                        <a:ea typeface="Times New Roman"/>
                        <a:cs typeface="Times New Roman"/>
                      </a:endParaRPr>
                    </a:p>
                  </a:txBody>
                  <a:tcPr marL="9525" marR="9525" marT="9525" marB="9525" anchor="ctr"/>
                </a:tc>
                <a:tc>
                  <a:txBody>
                    <a:bodyPr/>
                    <a:lstStyle/>
                    <a:p>
                      <a:pPr marL="0" marR="0" algn="ctr">
                        <a:lnSpc>
                          <a:spcPct val="115000"/>
                        </a:lnSpc>
                        <a:spcBef>
                          <a:spcPts val="0"/>
                        </a:spcBef>
                        <a:spcAft>
                          <a:spcPts val="0"/>
                        </a:spcAft>
                      </a:pPr>
                      <a:r>
                        <a:rPr lang="en-US" sz="2000">
                          <a:effectLst/>
                        </a:rPr>
                        <a:t>20%</a:t>
                      </a:r>
                      <a:endParaRPr lang="en-US" sz="3200">
                        <a:effectLst/>
                        <a:latin typeface="Times New Roman"/>
                        <a:ea typeface="Times New Roman"/>
                        <a:cs typeface="Times New Roman"/>
                      </a:endParaRPr>
                    </a:p>
                  </a:txBody>
                  <a:tcPr marL="9525" marR="9525" marT="9525" marB="9525" anchor="ctr"/>
                </a:tc>
                <a:tc>
                  <a:txBody>
                    <a:bodyPr/>
                    <a:lstStyle/>
                    <a:p>
                      <a:pPr marL="0" marR="0" algn="ctr">
                        <a:lnSpc>
                          <a:spcPct val="115000"/>
                        </a:lnSpc>
                        <a:spcBef>
                          <a:spcPts val="0"/>
                        </a:spcBef>
                        <a:spcAft>
                          <a:spcPts val="0"/>
                        </a:spcAft>
                      </a:pPr>
                      <a:r>
                        <a:rPr lang="en-US" sz="2000">
                          <a:effectLst/>
                        </a:rPr>
                        <a:t>70%</a:t>
                      </a:r>
                      <a:endParaRPr lang="en-US" sz="3200">
                        <a:effectLst/>
                        <a:latin typeface="Times New Roman"/>
                        <a:ea typeface="Times New Roman"/>
                        <a:cs typeface="Times New Roman"/>
                      </a:endParaRPr>
                    </a:p>
                  </a:txBody>
                  <a:tcPr marL="9525" marR="9525" marT="9525" marB="9525" anchor="ctr"/>
                </a:tc>
                <a:extLst>
                  <a:ext uri="{0D108BD9-81ED-4DB2-BD59-A6C34878D82A}">
                    <a16:rowId xmlns:a16="http://schemas.microsoft.com/office/drawing/2014/main" val="10005"/>
                  </a:ext>
                </a:extLst>
              </a:tr>
              <a:tr h="456265">
                <a:tc>
                  <a:txBody>
                    <a:bodyPr/>
                    <a:lstStyle/>
                    <a:p>
                      <a:pPr marL="0" marR="0" algn="ctr">
                        <a:lnSpc>
                          <a:spcPct val="115000"/>
                        </a:lnSpc>
                        <a:spcBef>
                          <a:spcPts val="0"/>
                        </a:spcBef>
                        <a:spcAft>
                          <a:spcPts val="0"/>
                        </a:spcAft>
                      </a:pPr>
                      <a:r>
                        <a:rPr lang="en-US" sz="2000">
                          <a:effectLst/>
                        </a:rPr>
                        <a:t>Soccer</a:t>
                      </a:r>
                      <a:endParaRPr lang="en-US" sz="3200">
                        <a:effectLst/>
                        <a:latin typeface="Times New Roman"/>
                        <a:ea typeface="Times New Roman"/>
                        <a:cs typeface="Times New Roman"/>
                      </a:endParaRPr>
                    </a:p>
                  </a:txBody>
                  <a:tcPr marL="9525" marR="9525" marT="9525" marB="9525" anchor="ctr"/>
                </a:tc>
                <a:tc>
                  <a:txBody>
                    <a:bodyPr/>
                    <a:lstStyle/>
                    <a:p>
                      <a:pPr marL="0" marR="0" algn="ctr">
                        <a:lnSpc>
                          <a:spcPct val="115000"/>
                        </a:lnSpc>
                        <a:spcBef>
                          <a:spcPts val="0"/>
                        </a:spcBef>
                        <a:spcAft>
                          <a:spcPts val="0"/>
                        </a:spcAft>
                      </a:pPr>
                      <a:r>
                        <a:rPr lang="en-US" sz="2000">
                          <a:effectLst/>
                        </a:rPr>
                        <a:t>50%</a:t>
                      </a:r>
                      <a:endParaRPr lang="en-US" sz="3200">
                        <a:effectLst/>
                        <a:latin typeface="Times New Roman"/>
                        <a:ea typeface="Times New Roman"/>
                        <a:cs typeface="Times New Roman"/>
                      </a:endParaRPr>
                    </a:p>
                  </a:txBody>
                  <a:tcPr marL="9525" marR="9525" marT="9525" marB="9525" anchor="ctr"/>
                </a:tc>
                <a:tc>
                  <a:txBody>
                    <a:bodyPr/>
                    <a:lstStyle/>
                    <a:p>
                      <a:pPr marL="0" marR="0" algn="ctr">
                        <a:lnSpc>
                          <a:spcPct val="115000"/>
                        </a:lnSpc>
                        <a:spcBef>
                          <a:spcPts val="0"/>
                        </a:spcBef>
                        <a:spcAft>
                          <a:spcPts val="0"/>
                        </a:spcAft>
                      </a:pPr>
                      <a:r>
                        <a:rPr lang="en-US" sz="2000">
                          <a:effectLst/>
                        </a:rPr>
                        <a:t>20%</a:t>
                      </a:r>
                      <a:endParaRPr lang="en-US" sz="3200">
                        <a:effectLst/>
                        <a:latin typeface="Times New Roman"/>
                        <a:ea typeface="Times New Roman"/>
                        <a:cs typeface="Times New Roman"/>
                      </a:endParaRPr>
                    </a:p>
                  </a:txBody>
                  <a:tcPr marL="9525" marR="9525" marT="9525" marB="9525" anchor="ctr"/>
                </a:tc>
                <a:tc>
                  <a:txBody>
                    <a:bodyPr/>
                    <a:lstStyle/>
                    <a:p>
                      <a:pPr marL="0" marR="0" algn="ctr">
                        <a:lnSpc>
                          <a:spcPct val="115000"/>
                        </a:lnSpc>
                        <a:spcBef>
                          <a:spcPts val="0"/>
                        </a:spcBef>
                        <a:spcAft>
                          <a:spcPts val="0"/>
                        </a:spcAft>
                      </a:pPr>
                      <a:r>
                        <a:rPr lang="en-US" sz="2000">
                          <a:effectLst/>
                        </a:rPr>
                        <a:t>30%</a:t>
                      </a:r>
                      <a:endParaRPr lang="en-US" sz="3200">
                        <a:effectLst/>
                        <a:latin typeface="Times New Roman"/>
                        <a:ea typeface="Times New Roman"/>
                        <a:cs typeface="Times New Roman"/>
                      </a:endParaRPr>
                    </a:p>
                  </a:txBody>
                  <a:tcPr marL="9525" marR="9525" marT="9525" marB="9525" anchor="ctr"/>
                </a:tc>
                <a:extLst>
                  <a:ext uri="{0D108BD9-81ED-4DB2-BD59-A6C34878D82A}">
                    <a16:rowId xmlns:a16="http://schemas.microsoft.com/office/drawing/2014/main" val="10006"/>
                  </a:ext>
                </a:extLst>
              </a:tr>
              <a:tr h="456265">
                <a:tc>
                  <a:txBody>
                    <a:bodyPr/>
                    <a:lstStyle/>
                    <a:p>
                      <a:pPr marL="0" marR="0" algn="ctr">
                        <a:lnSpc>
                          <a:spcPct val="115000"/>
                        </a:lnSpc>
                        <a:spcBef>
                          <a:spcPts val="0"/>
                        </a:spcBef>
                        <a:spcAft>
                          <a:spcPts val="0"/>
                        </a:spcAft>
                      </a:pPr>
                      <a:r>
                        <a:rPr lang="en-US" sz="2000">
                          <a:effectLst/>
                        </a:rPr>
                        <a:t>Sprints</a:t>
                      </a:r>
                      <a:endParaRPr lang="en-US" sz="3200">
                        <a:effectLst/>
                        <a:latin typeface="Times New Roman"/>
                        <a:ea typeface="Times New Roman"/>
                        <a:cs typeface="Times New Roman"/>
                      </a:endParaRPr>
                    </a:p>
                  </a:txBody>
                  <a:tcPr marL="9525" marR="9525" marT="9525" marB="9525" anchor="ctr"/>
                </a:tc>
                <a:tc>
                  <a:txBody>
                    <a:bodyPr/>
                    <a:lstStyle/>
                    <a:p>
                      <a:pPr marL="0" marR="0" algn="ctr">
                        <a:lnSpc>
                          <a:spcPct val="115000"/>
                        </a:lnSpc>
                        <a:spcBef>
                          <a:spcPts val="0"/>
                        </a:spcBef>
                        <a:spcAft>
                          <a:spcPts val="0"/>
                        </a:spcAft>
                      </a:pPr>
                      <a:r>
                        <a:rPr lang="en-US" sz="2000">
                          <a:effectLst/>
                        </a:rPr>
                        <a:t>90%</a:t>
                      </a:r>
                      <a:endParaRPr lang="en-US" sz="3200">
                        <a:effectLst/>
                        <a:latin typeface="Times New Roman"/>
                        <a:ea typeface="Times New Roman"/>
                        <a:cs typeface="Times New Roman"/>
                      </a:endParaRPr>
                    </a:p>
                  </a:txBody>
                  <a:tcPr marL="9525" marR="9525" marT="9525" marB="9525" anchor="ctr"/>
                </a:tc>
                <a:tc>
                  <a:txBody>
                    <a:bodyPr/>
                    <a:lstStyle/>
                    <a:p>
                      <a:pPr marL="0" marR="0" algn="ctr">
                        <a:lnSpc>
                          <a:spcPct val="115000"/>
                        </a:lnSpc>
                        <a:spcBef>
                          <a:spcPts val="0"/>
                        </a:spcBef>
                        <a:spcAft>
                          <a:spcPts val="0"/>
                        </a:spcAft>
                      </a:pPr>
                      <a:r>
                        <a:rPr lang="en-US" sz="2000">
                          <a:effectLst/>
                        </a:rPr>
                        <a:t>10%</a:t>
                      </a:r>
                      <a:endParaRPr lang="en-US" sz="3200">
                        <a:effectLst/>
                        <a:latin typeface="Times New Roman"/>
                        <a:ea typeface="Times New Roman"/>
                        <a:cs typeface="Times New Roman"/>
                      </a:endParaRPr>
                    </a:p>
                  </a:txBody>
                  <a:tcPr marL="9525" marR="9525" marT="9525" marB="9525" anchor="ctr"/>
                </a:tc>
                <a:tc>
                  <a:txBody>
                    <a:bodyPr/>
                    <a:lstStyle/>
                    <a:p>
                      <a:pPr marL="0" marR="0">
                        <a:lnSpc>
                          <a:spcPct val="115000"/>
                        </a:lnSpc>
                        <a:spcBef>
                          <a:spcPts val="0"/>
                        </a:spcBef>
                        <a:spcAft>
                          <a:spcPts val="0"/>
                        </a:spcAft>
                      </a:pPr>
                      <a:r>
                        <a:rPr lang="en-US" sz="2000">
                          <a:effectLst/>
                        </a:rPr>
                        <a:t> </a:t>
                      </a:r>
                      <a:endParaRPr lang="en-US" sz="3200">
                        <a:effectLst/>
                        <a:latin typeface="Times New Roman"/>
                        <a:ea typeface="Times New Roman"/>
                        <a:cs typeface="Times New Roman"/>
                      </a:endParaRPr>
                    </a:p>
                  </a:txBody>
                  <a:tcPr marL="9525" marR="9525" marT="9525" marB="9525" anchor="ctr"/>
                </a:tc>
                <a:extLst>
                  <a:ext uri="{0D108BD9-81ED-4DB2-BD59-A6C34878D82A}">
                    <a16:rowId xmlns:a16="http://schemas.microsoft.com/office/drawing/2014/main" val="10007"/>
                  </a:ext>
                </a:extLst>
              </a:tr>
              <a:tr h="456265">
                <a:tc>
                  <a:txBody>
                    <a:bodyPr/>
                    <a:lstStyle/>
                    <a:p>
                      <a:pPr marL="0" marR="0" algn="ctr">
                        <a:lnSpc>
                          <a:spcPct val="115000"/>
                        </a:lnSpc>
                        <a:spcBef>
                          <a:spcPts val="0"/>
                        </a:spcBef>
                        <a:spcAft>
                          <a:spcPts val="0"/>
                        </a:spcAft>
                      </a:pPr>
                      <a:r>
                        <a:rPr lang="en-US" sz="2000">
                          <a:effectLst/>
                        </a:rPr>
                        <a:t>Tennis</a:t>
                      </a:r>
                      <a:endParaRPr lang="en-US" sz="3200">
                        <a:effectLst/>
                        <a:latin typeface="Times New Roman"/>
                        <a:ea typeface="Times New Roman"/>
                        <a:cs typeface="Times New Roman"/>
                      </a:endParaRPr>
                    </a:p>
                  </a:txBody>
                  <a:tcPr marL="9525" marR="9525" marT="9525" marB="9525" anchor="ctr"/>
                </a:tc>
                <a:tc>
                  <a:txBody>
                    <a:bodyPr/>
                    <a:lstStyle/>
                    <a:p>
                      <a:pPr marL="0" marR="0" algn="ctr">
                        <a:lnSpc>
                          <a:spcPct val="115000"/>
                        </a:lnSpc>
                        <a:spcBef>
                          <a:spcPts val="0"/>
                        </a:spcBef>
                        <a:spcAft>
                          <a:spcPts val="0"/>
                        </a:spcAft>
                      </a:pPr>
                      <a:r>
                        <a:rPr lang="en-US" sz="2000">
                          <a:effectLst/>
                        </a:rPr>
                        <a:t>70%</a:t>
                      </a:r>
                      <a:endParaRPr lang="en-US" sz="3200">
                        <a:effectLst/>
                        <a:latin typeface="Times New Roman"/>
                        <a:ea typeface="Times New Roman"/>
                        <a:cs typeface="Times New Roman"/>
                      </a:endParaRPr>
                    </a:p>
                  </a:txBody>
                  <a:tcPr marL="9525" marR="9525" marT="9525" marB="9525" anchor="ctr"/>
                </a:tc>
                <a:tc>
                  <a:txBody>
                    <a:bodyPr/>
                    <a:lstStyle/>
                    <a:p>
                      <a:pPr marL="0" marR="0" algn="ctr">
                        <a:lnSpc>
                          <a:spcPct val="115000"/>
                        </a:lnSpc>
                        <a:spcBef>
                          <a:spcPts val="0"/>
                        </a:spcBef>
                        <a:spcAft>
                          <a:spcPts val="0"/>
                        </a:spcAft>
                      </a:pPr>
                      <a:r>
                        <a:rPr lang="en-US" sz="2000">
                          <a:effectLst/>
                        </a:rPr>
                        <a:t>20%</a:t>
                      </a:r>
                      <a:endParaRPr lang="en-US" sz="3200">
                        <a:effectLst/>
                        <a:latin typeface="Times New Roman"/>
                        <a:ea typeface="Times New Roman"/>
                        <a:cs typeface="Times New Roman"/>
                      </a:endParaRPr>
                    </a:p>
                  </a:txBody>
                  <a:tcPr marL="9525" marR="9525" marT="9525" marB="9525" anchor="ctr"/>
                </a:tc>
                <a:tc>
                  <a:txBody>
                    <a:bodyPr/>
                    <a:lstStyle/>
                    <a:p>
                      <a:pPr marL="0" marR="0" algn="ctr">
                        <a:lnSpc>
                          <a:spcPct val="115000"/>
                        </a:lnSpc>
                        <a:spcBef>
                          <a:spcPts val="0"/>
                        </a:spcBef>
                        <a:spcAft>
                          <a:spcPts val="0"/>
                        </a:spcAft>
                      </a:pPr>
                      <a:r>
                        <a:rPr lang="en-US" sz="2000">
                          <a:effectLst/>
                        </a:rPr>
                        <a:t>10%</a:t>
                      </a:r>
                      <a:endParaRPr lang="en-US" sz="3200">
                        <a:effectLst/>
                        <a:latin typeface="Times New Roman"/>
                        <a:ea typeface="Times New Roman"/>
                        <a:cs typeface="Times New Roman"/>
                      </a:endParaRPr>
                    </a:p>
                  </a:txBody>
                  <a:tcPr marL="9525" marR="9525" marT="9525" marB="9525" anchor="ctr"/>
                </a:tc>
                <a:extLst>
                  <a:ext uri="{0D108BD9-81ED-4DB2-BD59-A6C34878D82A}">
                    <a16:rowId xmlns:a16="http://schemas.microsoft.com/office/drawing/2014/main" val="10008"/>
                  </a:ext>
                </a:extLst>
              </a:tr>
              <a:tr h="456265">
                <a:tc>
                  <a:txBody>
                    <a:bodyPr/>
                    <a:lstStyle/>
                    <a:p>
                      <a:pPr marL="0" marR="0" algn="ctr">
                        <a:lnSpc>
                          <a:spcPct val="115000"/>
                        </a:lnSpc>
                        <a:spcBef>
                          <a:spcPts val="0"/>
                        </a:spcBef>
                        <a:spcAft>
                          <a:spcPts val="0"/>
                        </a:spcAft>
                      </a:pPr>
                      <a:r>
                        <a:rPr lang="en-US" sz="2000">
                          <a:effectLst/>
                        </a:rPr>
                        <a:t>Volleyball</a:t>
                      </a:r>
                      <a:endParaRPr lang="en-US" sz="3200">
                        <a:effectLst/>
                        <a:latin typeface="Times New Roman"/>
                        <a:ea typeface="Times New Roman"/>
                        <a:cs typeface="Times New Roman"/>
                      </a:endParaRPr>
                    </a:p>
                  </a:txBody>
                  <a:tcPr marL="9525" marR="9525" marT="9525" marB="9525" anchor="ctr"/>
                </a:tc>
                <a:tc>
                  <a:txBody>
                    <a:bodyPr/>
                    <a:lstStyle/>
                    <a:p>
                      <a:pPr marL="0" marR="0" algn="ctr">
                        <a:lnSpc>
                          <a:spcPct val="115000"/>
                        </a:lnSpc>
                        <a:spcBef>
                          <a:spcPts val="0"/>
                        </a:spcBef>
                        <a:spcAft>
                          <a:spcPts val="0"/>
                        </a:spcAft>
                      </a:pPr>
                      <a:r>
                        <a:rPr lang="en-US" sz="2000">
                          <a:effectLst/>
                        </a:rPr>
                        <a:t>80%</a:t>
                      </a:r>
                      <a:endParaRPr lang="en-US" sz="3200">
                        <a:effectLst/>
                        <a:latin typeface="Times New Roman"/>
                        <a:ea typeface="Times New Roman"/>
                        <a:cs typeface="Times New Roman"/>
                      </a:endParaRPr>
                    </a:p>
                  </a:txBody>
                  <a:tcPr marL="9525" marR="9525" marT="9525" marB="9525" anchor="ctr"/>
                </a:tc>
                <a:tc>
                  <a:txBody>
                    <a:bodyPr/>
                    <a:lstStyle/>
                    <a:p>
                      <a:pPr marL="0" marR="0" algn="ctr">
                        <a:lnSpc>
                          <a:spcPct val="115000"/>
                        </a:lnSpc>
                        <a:spcBef>
                          <a:spcPts val="0"/>
                        </a:spcBef>
                        <a:spcAft>
                          <a:spcPts val="0"/>
                        </a:spcAft>
                      </a:pPr>
                      <a:r>
                        <a:rPr lang="en-US" sz="2000">
                          <a:effectLst/>
                        </a:rPr>
                        <a:t>05%</a:t>
                      </a:r>
                      <a:endParaRPr lang="en-US" sz="3200">
                        <a:effectLst/>
                        <a:latin typeface="Times New Roman"/>
                        <a:ea typeface="Times New Roman"/>
                        <a:cs typeface="Times New Roman"/>
                      </a:endParaRPr>
                    </a:p>
                  </a:txBody>
                  <a:tcPr marL="9525" marR="9525" marT="9525" marB="9525" anchor="ctr"/>
                </a:tc>
                <a:tc>
                  <a:txBody>
                    <a:bodyPr/>
                    <a:lstStyle/>
                    <a:p>
                      <a:pPr marL="0" marR="0" algn="ctr">
                        <a:lnSpc>
                          <a:spcPct val="115000"/>
                        </a:lnSpc>
                        <a:spcBef>
                          <a:spcPts val="0"/>
                        </a:spcBef>
                        <a:spcAft>
                          <a:spcPts val="0"/>
                        </a:spcAft>
                      </a:pPr>
                      <a:r>
                        <a:rPr lang="en-US" sz="2000" dirty="0">
                          <a:effectLst/>
                        </a:rPr>
                        <a:t>15%</a:t>
                      </a:r>
                      <a:endParaRPr lang="en-US" sz="3200" dirty="0">
                        <a:effectLst/>
                        <a:latin typeface="Times New Roman"/>
                        <a:ea typeface="Times New Roman"/>
                        <a:cs typeface="Times New Roman"/>
                      </a:endParaRPr>
                    </a:p>
                  </a:txBody>
                  <a:tcPr marL="9525" marR="9525" marT="9525" marB="9525" anchor="ct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8976300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55C135-3736-4F27-90BB-9C157968A33A}"/>
              </a:ext>
            </a:extLst>
          </p:cNvPr>
          <p:cNvSpPr>
            <a:spLocks noGrp="1"/>
          </p:cNvSpPr>
          <p:nvPr>
            <p:ph type="title"/>
          </p:nvPr>
        </p:nvSpPr>
        <p:spPr>
          <a:xfrm>
            <a:off x="677334" y="951978"/>
            <a:ext cx="8596668" cy="751562"/>
          </a:xfrm>
        </p:spPr>
        <p:txBody>
          <a:bodyPr/>
          <a:lstStyle/>
          <a:p>
            <a:r>
              <a:rPr lang="en-US" dirty="0">
                <a:latin typeface="Times New Roman" pitchFamily="18" charset="0"/>
                <a:cs typeface="Times New Roman" pitchFamily="18" charset="0"/>
              </a:rPr>
              <a:t>What is Energy?</a:t>
            </a:r>
          </a:p>
        </p:txBody>
      </p:sp>
      <p:sp>
        <p:nvSpPr>
          <p:cNvPr id="3" name="Content Placeholder 2">
            <a:extLst>
              <a:ext uri="{FF2B5EF4-FFF2-40B4-BE49-F238E27FC236}">
                <a16:creationId xmlns:a16="http://schemas.microsoft.com/office/drawing/2014/main" id="{763C303D-8F11-41EE-A3B0-A7AFA7AFA92F}"/>
              </a:ext>
            </a:extLst>
          </p:cNvPr>
          <p:cNvSpPr>
            <a:spLocks noGrp="1"/>
          </p:cNvSpPr>
          <p:nvPr>
            <p:ph idx="1"/>
          </p:nvPr>
        </p:nvSpPr>
        <p:spPr>
          <a:xfrm>
            <a:off x="438411" y="1803748"/>
            <a:ext cx="11473840" cy="5054251"/>
          </a:xfrm>
        </p:spPr>
        <p:txBody>
          <a:bodyPr>
            <a:noAutofit/>
          </a:bodyPr>
          <a:lstStyle/>
          <a:p>
            <a:r>
              <a:rPr lang="en-US" sz="2800" dirty="0">
                <a:latin typeface="Times New Roman" pitchFamily="18" charset="0"/>
                <a:cs typeface="Times New Roman" pitchFamily="18" charset="0"/>
              </a:rPr>
              <a:t>Energy is needed for maintenance and growth of everyday activities and exercise. </a:t>
            </a:r>
          </a:p>
          <a:p>
            <a:r>
              <a:rPr lang="en-US" sz="2800" dirty="0">
                <a:latin typeface="Times New Roman" pitchFamily="18" charset="0"/>
                <a:cs typeface="Times New Roman" pitchFamily="18" charset="0"/>
              </a:rPr>
              <a:t>The amount of energy required during exercise by the body depends on the intensity and duration of exercise.</a:t>
            </a:r>
          </a:p>
          <a:p>
            <a:r>
              <a:rPr lang="en-US" sz="2800" dirty="0">
                <a:latin typeface="Times New Roman" pitchFamily="18" charset="0"/>
                <a:cs typeface="Times New Roman" pitchFamily="18" charset="0"/>
              </a:rPr>
              <a:t>Energy production is both time and intensity related. </a:t>
            </a:r>
          </a:p>
          <a:p>
            <a:r>
              <a:rPr lang="en-US" sz="2800" dirty="0">
                <a:latin typeface="Times New Roman" pitchFamily="18" charset="0"/>
                <a:cs typeface="Times New Roman" pitchFamily="18" charset="0"/>
              </a:rPr>
              <a:t>Running at a very high intensity, as in sprinting, means that an athlete can operate effectively for only a very short period of time. </a:t>
            </a:r>
          </a:p>
          <a:p>
            <a:r>
              <a:rPr lang="en-US" sz="2800" dirty="0">
                <a:latin typeface="Times New Roman" pitchFamily="18" charset="0"/>
                <a:cs typeface="Times New Roman" pitchFamily="18" charset="0"/>
              </a:rPr>
              <a:t>Running at a low intensity as in gentle jogging, means that an athlete can sustain activity for a long time period. </a:t>
            </a:r>
          </a:p>
        </p:txBody>
      </p:sp>
    </p:spTree>
    <p:extLst>
      <p:ext uri="{BB962C8B-B14F-4D97-AF65-F5344CB8AC3E}">
        <p14:creationId xmlns:p14="http://schemas.microsoft.com/office/powerpoint/2010/main" val="9313150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55C135-3736-4F27-90BB-9C157968A33A}"/>
              </a:ext>
            </a:extLst>
          </p:cNvPr>
          <p:cNvSpPr>
            <a:spLocks noGrp="1"/>
          </p:cNvSpPr>
          <p:nvPr>
            <p:ph type="title"/>
          </p:nvPr>
        </p:nvSpPr>
        <p:spPr>
          <a:xfrm>
            <a:off x="677334" y="951978"/>
            <a:ext cx="8596668" cy="751562"/>
          </a:xfrm>
        </p:spPr>
        <p:txBody>
          <a:bodyPr/>
          <a:lstStyle/>
          <a:p>
            <a:r>
              <a:rPr lang="en-US" dirty="0">
                <a:latin typeface="Times New Roman" pitchFamily="18" charset="0"/>
                <a:cs typeface="Times New Roman" pitchFamily="18" charset="0"/>
              </a:rPr>
              <a:t>Human Energy Systems</a:t>
            </a:r>
          </a:p>
        </p:txBody>
      </p:sp>
      <p:sp>
        <p:nvSpPr>
          <p:cNvPr id="3" name="Content Placeholder 2">
            <a:extLst>
              <a:ext uri="{FF2B5EF4-FFF2-40B4-BE49-F238E27FC236}">
                <a16:creationId xmlns:a16="http://schemas.microsoft.com/office/drawing/2014/main" id="{763C303D-8F11-41EE-A3B0-A7AFA7AFA92F}"/>
              </a:ext>
            </a:extLst>
          </p:cNvPr>
          <p:cNvSpPr>
            <a:spLocks noGrp="1"/>
          </p:cNvSpPr>
          <p:nvPr>
            <p:ph idx="1"/>
          </p:nvPr>
        </p:nvSpPr>
        <p:spPr>
          <a:xfrm>
            <a:off x="438411" y="2011680"/>
            <a:ext cx="11473840" cy="4846319"/>
          </a:xfrm>
        </p:spPr>
        <p:txBody>
          <a:bodyPr>
            <a:noAutofit/>
          </a:bodyPr>
          <a:lstStyle/>
          <a:p>
            <a:pPr marL="0" indent="0">
              <a:buNone/>
            </a:pPr>
            <a:r>
              <a:rPr lang="en-US" sz="2800" dirty="0">
                <a:latin typeface="Times New Roman" pitchFamily="18" charset="0"/>
                <a:cs typeface="Times New Roman" pitchFamily="18" charset="0"/>
              </a:rPr>
              <a:t>Systems in which we get energy…….</a:t>
            </a:r>
          </a:p>
          <a:p>
            <a:r>
              <a:rPr lang="en-US" sz="2800" b="1" dirty="0">
                <a:latin typeface="Times New Roman" pitchFamily="18" charset="0"/>
                <a:cs typeface="Times New Roman" pitchFamily="18" charset="0"/>
              </a:rPr>
              <a:t>1) Anaerobic Energy System</a:t>
            </a:r>
            <a:endParaRPr lang="en-US" sz="2800" dirty="0">
              <a:latin typeface="Times New Roman" pitchFamily="18" charset="0"/>
              <a:cs typeface="Times New Roman" pitchFamily="18" charset="0"/>
            </a:endParaRPr>
          </a:p>
          <a:p>
            <a:pPr lvl="1"/>
            <a:r>
              <a:rPr lang="en-US" sz="2600" dirty="0">
                <a:latin typeface="Times New Roman" pitchFamily="18" charset="0"/>
                <a:cs typeface="Times New Roman" pitchFamily="18" charset="0"/>
              </a:rPr>
              <a:t>Adenosine Tri Phosphate (ATP)</a:t>
            </a:r>
          </a:p>
          <a:p>
            <a:pPr lvl="1"/>
            <a:r>
              <a:rPr lang="en-US" sz="2600" dirty="0">
                <a:latin typeface="Times New Roman" pitchFamily="18" charset="0"/>
                <a:cs typeface="Times New Roman" pitchFamily="18" charset="0"/>
              </a:rPr>
              <a:t>Creatine Phosphate (CP) </a:t>
            </a:r>
          </a:p>
          <a:p>
            <a:pPr lvl="1"/>
            <a:r>
              <a:rPr lang="en-US" sz="2600" dirty="0">
                <a:latin typeface="Times New Roman" pitchFamily="18" charset="0"/>
                <a:cs typeface="Times New Roman" pitchFamily="18" charset="0"/>
              </a:rPr>
              <a:t>Lactic Acid</a:t>
            </a:r>
          </a:p>
          <a:p>
            <a:pPr lvl="0"/>
            <a:endParaRPr lang="en-US" sz="2800" dirty="0">
              <a:latin typeface="Times New Roman" pitchFamily="18" charset="0"/>
              <a:cs typeface="Times New Roman" pitchFamily="18" charset="0"/>
            </a:endParaRPr>
          </a:p>
          <a:p>
            <a:r>
              <a:rPr lang="en-US" sz="2800" b="1" dirty="0">
                <a:latin typeface="Times New Roman" pitchFamily="18" charset="0"/>
                <a:cs typeface="Times New Roman" pitchFamily="18" charset="0"/>
              </a:rPr>
              <a:t>2) Aerobic Energy System</a:t>
            </a:r>
            <a:endParaRPr lang="en-US" sz="2800" dirty="0">
              <a:latin typeface="Times New Roman" pitchFamily="18" charset="0"/>
              <a:cs typeface="Times New Roman" pitchFamily="18" charset="0"/>
            </a:endParaRPr>
          </a:p>
          <a:p>
            <a:pPr lvl="1"/>
            <a:r>
              <a:rPr lang="en-US" sz="2600" dirty="0">
                <a:latin typeface="Times New Roman" pitchFamily="18" charset="0"/>
                <a:cs typeface="Times New Roman" pitchFamily="18" charset="0"/>
              </a:rPr>
              <a:t>First, we discuss the anaerobic energy system.</a:t>
            </a:r>
          </a:p>
        </p:txBody>
      </p:sp>
    </p:spTree>
    <p:extLst>
      <p:ext uri="{BB962C8B-B14F-4D97-AF65-F5344CB8AC3E}">
        <p14:creationId xmlns:p14="http://schemas.microsoft.com/office/powerpoint/2010/main" val="30898079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55C135-3736-4F27-90BB-9C157968A33A}"/>
              </a:ext>
            </a:extLst>
          </p:cNvPr>
          <p:cNvSpPr>
            <a:spLocks noGrp="1"/>
          </p:cNvSpPr>
          <p:nvPr>
            <p:ph type="title"/>
          </p:nvPr>
        </p:nvSpPr>
        <p:spPr>
          <a:xfrm>
            <a:off x="677334" y="951978"/>
            <a:ext cx="8596668" cy="751562"/>
          </a:xfrm>
        </p:spPr>
        <p:txBody>
          <a:bodyPr/>
          <a:lstStyle/>
          <a:p>
            <a:r>
              <a:rPr lang="en-US" b="1" dirty="0">
                <a:latin typeface="Times New Roman" pitchFamily="18" charset="0"/>
                <a:cs typeface="Times New Roman" pitchFamily="18" charset="0"/>
              </a:rPr>
              <a:t>Anaerobic Energy System</a:t>
            </a:r>
            <a:endParaRPr lang="en-US" dirty="0">
              <a:latin typeface="Times New Roman" pitchFamily="18" charset="0"/>
              <a:cs typeface="Times New Roman" pitchFamily="18" charset="0"/>
            </a:endParaRPr>
          </a:p>
        </p:txBody>
      </p:sp>
      <p:sp>
        <p:nvSpPr>
          <p:cNvPr id="3" name="Content Placeholder 2">
            <a:extLst>
              <a:ext uri="{FF2B5EF4-FFF2-40B4-BE49-F238E27FC236}">
                <a16:creationId xmlns:a16="http://schemas.microsoft.com/office/drawing/2014/main" id="{763C303D-8F11-41EE-A3B0-A7AFA7AFA92F}"/>
              </a:ext>
            </a:extLst>
          </p:cNvPr>
          <p:cNvSpPr>
            <a:spLocks noGrp="1"/>
          </p:cNvSpPr>
          <p:nvPr>
            <p:ph idx="1"/>
          </p:nvPr>
        </p:nvSpPr>
        <p:spPr>
          <a:xfrm>
            <a:off x="438411" y="1803748"/>
            <a:ext cx="11473840" cy="5054251"/>
          </a:xfrm>
        </p:spPr>
        <p:txBody>
          <a:bodyPr>
            <a:noAutofit/>
          </a:bodyPr>
          <a:lstStyle/>
          <a:p>
            <a:pPr lvl="0"/>
            <a:r>
              <a:rPr lang="en-US" sz="2800" b="1" dirty="0">
                <a:latin typeface="Times New Roman" pitchFamily="18" charset="0"/>
                <a:cs typeface="Times New Roman" pitchFamily="18" charset="0"/>
              </a:rPr>
              <a:t>Adenosine Tri Phosphate (ATP)</a:t>
            </a:r>
          </a:p>
          <a:p>
            <a:pPr lvl="1"/>
            <a:r>
              <a:rPr lang="en-US" sz="2600" dirty="0">
                <a:latin typeface="Times New Roman" pitchFamily="18" charset="0"/>
                <a:cs typeface="Times New Roman" pitchFamily="18" charset="0"/>
              </a:rPr>
              <a:t>A complex chemical compound formed with the energy released from food and stored in all cells, particularly muscles. </a:t>
            </a:r>
          </a:p>
          <a:p>
            <a:pPr lvl="1"/>
            <a:r>
              <a:rPr lang="en-US" sz="2600" dirty="0">
                <a:latin typeface="Times New Roman" pitchFamily="18" charset="0"/>
                <a:cs typeface="Times New Roman" pitchFamily="18" charset="0"/>
              </a:rPr>
              <a:t>Only from the energy released by the breakdown of this compound can the cells perform work. </a:t>
            </a:r>
          </a:p>
          <a:p>
            <a:pPr lvl="1"/>
            <a:r>
              <a:rPr lang="en-US" sz="2600" dirty="0">
                <a:latin typeface="Times New Roman" pitchFamily="18" charset="0"/>
                <a:cs typeface="Times New Roman" pitchFamily="18" charset="0"/>
              </a:rPr>
              <a:t>The breakdown of Adenosine Tri Phosphate</a:t>
            </a:r>
            <a:r>
              <a:rPr lang="en-US" sz="2600" b="1" dirty="0">
                <a:latin typeface="Times New Roman" pitchFamily="18" charset="0"/>
                <a:cs typeface="Times New Roman" pitchFamily="18" charset="0"/>
              </a:rPr>
              <a:t> </a:t>
            </a:r>
            <a:r>
              <a:rPr lang="en-US" sz="2600" dirty="0">
                <a:latin typeface="Times New Roman" pitchFamily="18" charset="0"/>
                <a:cs typeface="Times New Roman" pitchFamily="18" charset="0"/>
              </a:rPr>
              <a:t>(ATP) produces energy. </a:t>
            </a:r>
          </a:p>
        </p:txBody>
      </p:sp>
    </p:spTree>
    <p:extLst>
      <p:ext uri="{BB962C8B-B14F-4D97-AF65-F5344CB8AC3E}">
        <p14:creationId xmlns:p14="http://schemas.microsoft.com/office/powerpoint/2010/main" val="13038600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55C135-3736-4F27-90BB-9C157968A33A}"/>
              </a:ext>
            </a:extLst>
          </p:cNvPr>
          <p:cNvSpPr>
            <a:spLocks noGrp="1"/>
          </p:cNvSpPr>
          <p:nvPr>
            <p:ph type="title"/>
          </p:nvPr>
        </p:nvSpPr>
        <p:spPr>
          <a:xfrm>
            <a:off x="677334" y="951978"/>
            <a:ext cx="8596668" cy="751562"/>
          </a:xfrm>
        </p:spPr>
        <p:txBody>
          <a:bodyPr/>
          <a:lstStyle/>
          <a:p>
            <a:r>
              <a:rPr lang="en-US" b="1" dirty="0">
                <a:latin typeface="Times New Roman" pitchFamily="18" charset="0"/>
                <a:cs typeface="Times New Roman" pitchFamily="18" charset="0"/>
              </a:rPr>
              <a:t>Cont…</a:t>
            </a:r>
            <a:endParaRPr lang="en-US" dirty="0">
              <a:latin typeface="Times New Roman" pitchFamily="18" charset="0"/>
              <a:cs typeface="Times New Roman" pitchFamily="18" charset="0"/>
            </a:endParaRPr>
          </a:p>
        </p:txBody>
      </p:sp>
      <p:sp>
        <p:nvSpPr>
          <p:cNvPr id="3" name="Content Placeholder 2">
            <a:extLst>
              <a:ext uri="{FF2B5EF4-FFF2-40B4-BE49-F238E27FC236}">
                <a16:creationId xmlns:a16="http://schemas.microsoft.com/office/drawing/2014/main" id="{763C303D-8F11-41EE-A3B0-A7AFA7AFA92F}"/>
              </a:ext>
            </a:extLst>
          </p:cNvPr>
          <p:cNvSpPr>
            <a:spLocks noGrp="1"/>
          </p:cNvSpPr>
          <p:nvPr>
            <p:ph idx="1"/>
          </p:nvPr>
        </p:nvSpPr>
        <p:spPr>
          <a:xfrm>
            <a:off x="438411" y="1803748"/>
            <a:ext cx="11473840" cy="5054251"/>
          </a:xfrm>
        </p:spPr>
        <p:txBody>
          <a:bodyPr>
            <a:noAutofit/>
          </a:bodyPr>
          <a:lstStyle/>
          <a:p>
            <a:pPr lvl="0"/>
            <a:r>
              <a:rPr lang="en-US" sz="2800" b="1" dirty="0">
                <a:latin typeface="Times New Roman" pitchFamily="18" charset="0"/>
                <a:cs typeface="Times New Roman" pitchFamily="18" charset="0"/>
              </a:rPr>
              <a:t>Creatine Phosphate (CP)</a:t>
            </a:r>
            <a:r>
              <a:rPr lang="en-US" sz="2800" dirty="0">
                <a:latin typeface="Times New Roman" pitchFamily="18" charset="0"/>
                <a:cs typeface="Times New Roman" pitchFamily="18" charset="0"/>
              </a:rPr>
              <a:t> </a:t>
            </a:r>
          </a:p>
          <a:p>
            <a:pPr lvl="1"/>
            <a:r>
              <a:rPr lang="en-US" sz="2600" dirty="0">
                <a:latin typeface="Times New Roman" pitchFamily="18" charset="0"/>
                <a:cs typeface="Times New Roman" pitchFamily="18" charset="0"/>
              </a:rPr>
              <a:t>A chemical compound stored in muscle, which when broken down aids in the manufacture of Adenosine Tri Phosphate</a:t>
            </a:r>
            <a:r>
              <a:rPr lang="en-US" sz="2600" b="1" dirty="0">
                <a:latin typeface="Times New Roman" pitchFamily="18" charset="0"/>
                <a:cs typeface="Times New Roman" pitchFamily="18" charset="0"/>
              </a:rPr>
              <a:t> (</a:t>
            </a:r>
            <a:r>
              <a:rPr lang="en-US" sz="2600" dirty="0">
                <a:latin typeface="Times New Roman" pitchFamily="18" charset="0"/>
                <a:cs typeface="Times New Roman" pitchFamily="18" charset="0"/>
              </a:rPr>
              <a:t>ATP). </a:t>
            </a:r>
          </a:p>
          <a:p>
            <a:pPr lvl="1"/>
            <a:r>
              <a:rPr lang="en-US" sz="2600" dirty="0">
                <a:latin typeface="Times New Roman" pitchFamily="18" charset="0"/>
                <a:cs typeface="Times New Roman" pitchFamily="18" charset="0"/>
              </a:rPr>
              <a:t>The combination of Adenosine Di Phosphate (ADP) and Creatine Phosphate (CP) produces Adenosine Tri Phosphate</a:t>
            </a:r>
            <a:r>
              <a:rPr lang="en-US" sz="2600" b="1" dirty="0">
                <a:latin typeface="Times New Roman" pitchFamily="18" charset="0"/>
                <a:cs typeface="Times New Roman" pitchFamily="18" charset="0"/>
              </a:rPr>
              <a:t> (</a:t>
            </a:r>
            <a:r>
              <a:rPr lang="en-US" sz="2600" dirty="0">
                <a:latin typeface="Times New Roman" pitchFamily="18" charset="0"/>
                <a:cs typeface="Times New Roman" pitchFamily="18" charset="0"/>
              </a:rPr>
              <a:t>ATP).</a:t>
            </a:r>
          </a:p>
          <a:p>
            <a:pPr lvl="0"/>
            <a:r>
              <a:rPr lang="en-US" sz="2800" b="1" dirty="0">
                <a:latin typeface="Times New Roman" pitchFamily="18" charset="0"/>
                <a:cs typeface="Times New Roman" pitchFamily="18" charset="0"/>
              </a:rPr>
              <a:t>Lactic Acid (LA)</a:t>
            </a:r>
            <a:r>
              <a:rPr lang="en-US" sz="2800" dirty="0">
                <a:latin typeface="Times New Roman" pitchFamily="18" charset="0"/>
                <a:cs typeface="Times New Roman" pitchFamily="18" charset="0"/>
              </a:rPr>
              <a:t> </a:t>
            </a:r>
          </a:p>
          <a:p>
            <a:pPr lvl="1"/>
            <a:r>
              <a:rPr lang="en-US" sz="2600" dirty="0">
                <a:latin typeface="Times New Roman" pitchFamily="18" charset="0"/>
                <a:cs typeface="Times New Roman" pitchFamily="18" charset="0"/>
              </a:rPr>
              <a:t>A fatiguing metabolite of the lactic acid system resulting from the incomplete breakdown of glucose. </a:t>
            </a:r>
          </a:p>
          <a:p>
            <a:pPr lvl="1"/>
            <a:r>
              <a:rPr lang="en-US" sz="2600" dirty="0">
                <a:latin typeface="Times New Roman" pitchFamily="18" charset="0"/>
                <a:cs typeface="Times New Roman" pitchFamily="18" charset="0"/>
              </a:rPr>
              <a:t>Although excessive lactate production is part of the extreme fatigue process, it is the protons produced at the same time that restrict further performance.</a:t>
            </a:r>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1358952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151622975"/>
              </p:ext>
            </p:extLst>
          </p:nvPr>
        </p:nvGraphicFramePr>
        <p:xfrm>
          <a:off x="240632" y="288760"/>
          <a:ext cx="11670631" cy="6352670"/>
        </p:xfrm>
        <a:graphic>
          <a:graphicData uri="http://schemas.openxmlformats.org/drawingml/2006/table">
            <a:tbl>
              <a:tblPr>
                <a:tableStyleId>{5C22544A-7EE6-4342-B048-85BDC9FD1C3A}</a:tableStyleId>
              </a:tblPr>
              <a:tblGrid>
                <a:gridCol w="3600157">
                  <a:extLst>
                    <a:ext uri="{9D8B030D-6E8A-4147-A177-3AD203B41FA5}">
                      <a16:colId xmlns:a16="http://schemas.microsoft.com/office/drawing/2014/main" val="20000"/>
                    </a:ext>
                  </a:extLst>
                </a:gridCol>
                <a:gridCol w="3416087">
                  <a:extLst>
                    <a:ext uri="{9D8B030D-6E8A-4147-A177-3AD203B41FA5}">
                      <a16:colId xmlns:a16="http://schemas.microsoft.com/office/drawing/2014/main" val="20001"/>
                    </a:ext>
                  </a:extLst>
                </a:gridCol>
                <a:gridCol w="4654387">
                  <a:extLst>
                    <a:ext uri="{9D8B030D-6E8A-4147-A177-3AD203B41FA5}">
                      <a16:colId xmlns:a16="http://schemas.microsoft.com/office/drawing/2014/main" val="20002"/>
                    </a:ext>
                  </a:extLst>
                </a:gridCol>
              </a:tblGrid>
              <a:tr h="347252">
                <a:tc>
                  <a:txBody>
                    <a:bodyPr/>
                    <a:lstStyle/>
                    <a:p>
                      <a:pPr marL="0" marR="0" algn="ctr">
                        <a:spcBef>
                          <a:spcPts val="0"/>
                        </a:spcBef>
                        <a:spcAft>
                          <a:spcPts val="0"/>
                        </a:spcAft>
                      </a:pPr>
                      <a:r>
                        <a:rPr lang="en-US" sz="2000" dirty="0">
                          <a:effectLst/>
                        </a:rPr>
                        <a:t>Duration</a:t>
                      </a:r>
                      <a:endParaRPr lang="en-US" sz="2000" dirty="0">
                        <a:effectLst/>
                        <a:latin typeface="Times New Roman"/>
                        <a:ea typeface="Times New Roman"/>
                      </a:endParaRPr>
                    </a:p>
                  </a:txBody>
                  <a:tcPr marL="9525" marR="9525" marT="9525" marB="9525" anchor="ctr"/>
                </a:tc>
                <a:tc>
                  <a:txBody>
                    <a:bodyPr/>
                    <a:lstStyle/>
                    <a:p>
                      <a:pPr marL="0" marR="0" algn="ctr">
                        <a:spcBef>
                          <a:spcPts val="0"/>
                        </a:spcBef>
                        <a:spcAft>
                          <a:spcPts val="0"/>
                        </a:spcAft>
                      </a:pPr>
                      <a:r>
                        <a:rPr lang="en-US" sz="2000">
                          <a:effectLst/>
                        </a:rPr>
                        <a:t>Classification</a:t>
                      </a:r>
                      <a:endParaRPr lang="en-US" sz="2000">
                        <a:effectLst/>
                        <a:latin typeface="Times New Roman"/>
                        <a:ea typeface="Times New Roman"/>
                      </a:endParaRPr>
                    </a:p>
                  </a:txBody>
                  <a:tcPr marL="9525" marR="9525" marT="9525" marB="9525" anchor="ctr"/>
                </a:tc>
                <a:tc>
                  <a:txBody>
                    <a:bodyPr/>
                    <a:lstStyle/>
                    <a:p>
                      <a:pPr marL="0" marR="0" algn="ctr">
                        <a:spcBef>
                          <a:spcPts val="0"/>
                        </a:spcBef>
                        <a:spcAft>
                          <a:spcPts val="0"/>
                        </a:spcAft>
                      </a:pPr>
                      <a:r>
                        <a:rPr lang="en-US" sz="2000">
                          <a:effectLst/>
                        </a:rPr>
                        <a:t>Energy Supplied by</a:t>
                      </a:r>
                      <a:endParaRPr lang="en-US" sz="2000">
                        <a:effectLst/>
                        <a:latin typeface="Times New Roman"/>
                        <a:ea typeface="Times New Roman"/>
                      </a:endParaRPr>
                    </a:p>
                  </a:txBody>
                  <a:tcPr marL="9525" marR="9525" marT="9525" marB="9525" anchor="ctr"/>
                </a:tc>
                <a:extLst>
                  <a:ext uri="{0D108BD9-81ED-4DB2-BD59-A6C34878D82A}">
                    <a16:rowId xmlns:a16="http://schemas.microsoft.com/office/drawing/2014/main" val="10000"/>
                  </a:ext>
                </a:extLst>
              </a:tr>
              <a:tr h="1000903">
                <a:tc>
                  <a:txBody>
                    <a:bodyPr/>
                    <a:lstStyle/>
                    <a:p>
                      <a:pPr marL="0" marR="0" algn="ctr">
                        <a:spcBef>
                          <a:spcPts val="0"/>
                        </a:spcBef>
                        <a:spcAft>
                          <a:spcPts val="0"/>
                        </a:spcAft>
                      </a:pPr>
                      <a:r>
                        <a:rPr lang="en-US" sz="2000" dirty="0">
                          <a:effectLst/>
                        </a:rPr>
                        <a:t>1 to 4 seconds</a:t>
                      </a:r>
                      <a:endParaRPr lang="en-US" sz="2000" dirty="0">
                        <a:effectLst/>
                        <a:latin typeface="Times New Roman"/>
                        <a:ea typeface="Times New Roman"/>
                      </a:endParaRPr>
                    </a:p>
                  </a:txBody>
                  <a:tcPr marL="9525" marR="9525" marT="9525" marB="9525" anchor="ctr"/>
                </a:tc>
                <a:tc>
                  <a:txBody>
                    <a:bodyPr/>
                    <a:lstStyle/>
                    <a:p>
                      <a:pPr marL="0" marR="0" algn="ctr">
                        <a:spcBef>
                          <a:spcPts val="0"/>
                        </a:spcBef>
                        <a:spcAft>
                          <a:spcPts val="0"/>
                        </a:spcAft>
                      </a:pPr>
                      <a:r>
                        <a:rPr lang="en-US" sz="2000" dirty="0">
                          <a:effectLst/>
                        </a:rPr>
                        <a:t>Anaerobic</a:t>
                      </a:r>
                      <a:endParaRPr lang="en-US" sz="2000" dirty="0">
                        <a:effectLst/>
                        <a:latin typeface="Times New Roman"/>
                        <a:ea typeface="Times New Roman"/>
                      </a:endParaRPr>
                    </a:p>
                  </a:txBody>
                  <a:tcPr marL="9525" marR="9525" marT="9525" marB="9525" anchor="ctr"/>
                </a:tc>
                <a:tc>
                  <a:txBody>
                    <a:bodyPr/>
                    <a:lstStyle/>
                    <a:p>
                      <a:pPr marL="0" marR="0" algn="ctr">
                        <a:spcBef>
                          <a:spcPts val="0"/>
                        </a:spcBef>
                        <a:spcAft>
                          <a:spcPts val="0"/>
                        </a:spcAft>
                      </a:pPr>
                      <a:r>
                        <a:rPr lang="en-US" sz="2000">
                          <a:effectLst/>
                        </a:rPr>
                        <a:t> </a:t>
                      </a:r>
                    </a:p>
                    <a:p>
                      <a:pPr marL="0" marR="0" algn="ctr">
                        <a:spcBef>
                          <a:spcPts val="0"/>
                        </a:spcBef>
                        <a:spcAft>
                          <a:spcPts val="0"/>
                        </a:spcAft>
                      </a:pPr>
                      <a:r>
                        <a:rPr lang="en-US" sz="2000">
                          <a:effectLst/>
                        </a:rPr>
                        <a:t>ATP (in Muscles)</a:t>
                      </a:r>
                    </a:p>
                    <a:p>
                      <a:pPr marL="0" marR="0" algn="ctr">
                        <a:spcBef>
                          <a:spcPts val="0"/>
                        </a:spcBef>
                        <a:spcAft>
                          <a:spcPts val="0"/>
                        </a:spcAft>
                      </a:pPr>
                      <a:r>
                        <a:rPr lang="en-US" sz="2000">
                          <a:effectLst/>
                        </a:rPr>
                        <a:t> </a:t>
                      </a:r>
                      <a:endParaRPr lang="en-US" sz="2000">
                        <a:effectLst/>
                        <a:latin typeface="Times New Roman"/>
                        <a:ea typeface="Times New Roman"/>
                      </a:endParaRPr>
                    </a:p>
                  </a:txBody>
                  <a:tcPr marL="9525" marR="9525" marT="9525" marB="9525" anchor="ctr"/>
                </a:tc>
                <a:extLst>
                  <a:ext uri="{0D108BD9-81ED-4DB2-BD59-A6C34878D82A}">
                    <a16:rowId xmlns:a16="http://schemas.microsoft.com/office/drawing/2014/main" val="10001"/>
                  </a:ext>
                </a:extLst>
              </a:tr>
              <a:tr h="1000903">
                <a:tc>
                  <a:txBody>
                    <a:bodyPr/>
                    <a:lstStyle/>
                    <a:p>
                      <a:pPr marL="0" marR="0" algn="ctr">
                        <a:spcBef>
                          <a:spcPts val="0"/>
                        </a:spcBef>
                        <a:spcAft>
                          <a:spcPts val="0"/>
                        </a:spcAft>
                      </a:pPr>
                      <a:r>
                        <a:rPr lang="en-US" sz="2000">
                          <a:effectLst/>
                        </a:rPr>
                        <a:t>4 to 10 seconds</a:t>
                      </a:r>
                      <a:endParaRPr lang="en-US" sz="2000">
                        <a:effectLst/>
                        <a:latin typeface="Times New Roman"/>
                        <a:ea typeface="Times New Roman"/>
                      </a:endParaRPr>
                    </a:p>
                  </a:txBody>
                  <a:tcPr marL="9525" marR="9525" marT="9525" marB="9525" anchor="ctr"/>
                </a:tc>
                <a:tc>
                  <a:txBody>
                    <a:bodyPr/>
                    <a:lstStyle/>
                    <a:p>
                      <a:pPr marL="0" marR="0" algn="ctr">
                        <a:spcBef>
                          <a:spcPts val="0"/>
                        </a:spcBef>
                        <a:spcAft>
                          <a:spcPts val="0"/>
                        </a:spcAft>
                      </a:pPr>
                      <a:r>
                        <a:rPr lang="en-US" sz="2000" dirty="0">
                          <a:effectLst/>
                        </a:rPr>
                        <a:t>Anaerobic</a:t>
                      </a:r>
                      <a:endParaRPr lang="en-US" sz="2000" dirty="0">
                        <a:effectLst/>
                        <a:latin typeface="Times New Roman"/>
                        <a:ea typeface="Times New Roman"/>
                      </a:endParaRPr>
                    </a:p>
                  </a:txBody>
                  <a:tcPr marL="9525" marR="9525" marT="9525" marB="9525" anchor="ctr"/>
                </a:tc>
                <a:tc>
                  <a:txBody>
                    <a:bodyPr/>
                    <a:lstStyle/>
                    <a:p>
                      <a:pPr marL="0" marR="0" algn="ctr">
                        <a:spcBef>
                          <a:spcPts val="0"/>
                        </a:spcBef>
                        <a:spcAft>
                          <a:spcPts val="0"/>
                        </a:spcAft>
                      </a:pPr>
                      <a:r>
                        <a:rPr lang="en-US" sz="2000" dirty="0">
                          <a:effectLst/>
                        </a:rPr>
                        <a:t> </a:t>
                      </a:r>
                    </a:p>
                    <a:p>
                      <a:pPr marL="0" marR="0" algn="ctr">
                        <a:spcBef>
                          <a:spcPts val="0"/>
                        </a:spcBef>
                        <a:spcAft>
                          <a:spcPts val="0"/>
                        </a:spcAft>
                      </a:pPr>
                      <a:r>
                        <a:rPr lang="en-US" sz="2000" dirty="0">
                          <a:effectLst/>
                        </a:rPr>
                        <a:t>ATP + CP</a:t>
                      </a:r>
                    </a:p>
                    <a:p>
                      <a:pPr marL="0" marR="0" algn="ctr">
                        <a:spcBef>
                          <a:spcPts val="0"/>
                        </a:spcBef>
                        <a:spcAft>
                          <a:spcPts val="0"/>
                        </a:spcAft>
                      </a:pPr>
                      <a:r>
                        <a:rPr lang="en-US" sz="2000" dirty="0">
                          <a:effectLst/>
                        </a:rPr>
                        <a:t> </a:t>
                      </a:r>
                      <a:endParaRPr lang="en-US" sz="2000" dirty="0">
                        <a:effectLst/>
                        <a:latin typeface="Times New Roman"/>
                        <a:ea typeface="Times New Roman"/>
                      </a:endParaRPr>
                    </a:p>
                  </a:txBody>
                  <a:tcPr marL="9525" marR="9525" marT="9525" marB="9525" anchor="ctr"/>
                </a:tc>
                <a:extLst>
                  <a:ext uri="{0D108BD9-81ED-4DB2-BD59-A6C34878D82A}">
                    <a16:rowId xmlns:a16="http://schemas.microsoft.com/office/drawing/2014/main" val="10002"/>
                  </a:ext>
                </a:extLst>
              </a:tr>
              <a:tr h="1000903">
                <a:tc>
                  <a:txBody>
                    <a:bodyPr/>
                    <a:lstStyle/>
                    <a:p>
                      <a:pPr marL="0" marR="0" algn="ctr">
                        <a:spcBef>
                          <a:spcPts val="0"/>
                        </a:spcBef>
                        <a:spcAft>
                          <a:spcPts val="0"/>
                        </a:spcAft>
                      </a:pPr>
                      <a:r>
                        <a:rPr lang="en-US" sz="2000">
                          <a:effectLst/>
                        </a:rPr>
                        <a:t>10 to 45 seconds</a:t>
                      </a:r>
                      <a:endParaRPr lang="en-US" sz="2000">
                        <a:effectLst/>
                        <a:latin typeface="Times New Roman"/>
                        <a:ea typeface="Times New Roman"/>
                      </a:endParaRPr>
                    </a:p>
                  </a:txBody>
                  <a:tcPr marL="9525" marR="9525" marT="9525" marB="9525" anchor="ctr"/>
                </a:tc>
                <a:tc>
                  <a:txBody>
                    <a:bodyPr/>
                    <a:lstStyle/>
                    <a:p>
                      <a:pPr marL="0" marR="0" algn="ctr">
                        <a:spcBef>
                          <a:spcPts val="0"/>
                        </a:spcBef>
                        <a:spcAft>
                          <a:spcPts val="0"/>
                        </a:spcAft>
                      </a:pPr>
                      <a:r>
                        <a:rPr lang="en-US" sz="2000">
                          <a:effectLst/>
                        </a:rPr>
                        <a:t>Anaerobic</a:t>
                      </a:r>
                      <a:endParaRPr lang="en-US" sz="2000">
                        <a:effectLst/>
                        <a:latin typeface="Times New Roman"/>
                        <a:ea typeface="Times New Roman"/>
                      </a:endParaRPr>
                    </a:p>
                  </a:txBody>
                  <a:tcPr marL="9525" marR="9525" marT="9525" marB="9525" anchor="ctr"/>
                </a:tc>
                <a:tc>
                  <a:txBody>
                    <a:bodyPr/>
                    <a:lstStyle/>
                    <a:p>
                      <a:pPr marL="0" marR="0" algn="ctr">
                        <a:spcBef>
                          <a:spcPts val="0"/>
                        </a:spcBef>
                        <a:spcAft>
                          <a:spcPts val="0"/>
                        </a:spcAft>
                      </a:pPr>
                      <a:r>
                        <a:rPr lang="en-US" sz="2000" dirty="0">
                          <a:effectLst/>
                        </a:rPr>
                        <a:t> </a:t>
                      </a:r>
                    </a:p>
                    <a:p>
                      <a:pPr marL="0" marR="0" algn="ctr">
                        <a:spcBef>
                          <a:spcPts val="0"/>
                        </a:spcBef>
                        <a:spcAft>
                          <a:spcPts val="0"/>
                        </a:spcAft>
                      </a:pPr>
                      <a:r>
                        <a:rPr lang="en-US" sz="2000" dirty="0">
                          <a:effectLst/>
                        </a:rPr>
                        <a:t>ATP + CP + Muscle Glycogen</a:t>
                      </a:r>
                    </a:p>
                    <a:p>
                      <a:pPr marL="0" marR="0" algn="ctr">
                        <a:spcBef>
                          <a:spcPts val="0"/>
                        </a:spcBef>
                        <a:spcAft>
                          <a:spcPts val="0"/>
                        </a:spcAft>
                      </a:pPr>
                      <a:r>
                        <a:rPr lang="en-US" sz="2000" dirty="0">
                          <a:effectLst/>
                        </a:rPr>
                        <a:t> </a:t>
                      </a:r>
                      <a:endParaRPr lang="en-US" sz="2000" dirty="0">
                        <a:effectLst/>
                        <a:latin typeface="Times New Roman"/>
                        <a:ea typeface="Times New Roman"/>
                      </a:endParaRPr>
                    </a:p>
                  </a:txBody>
                  <a:tcPr marL="9525" marR="9525" marT="9525" marB="9525" anchor="ctr"/>
                </a:tc>
                <a:extLst>
                  <a:ext uri="{0D108BD9-81ED-4DB2-BD59-A6C34878D82A}">
                    <a16:rowId xmlns:a16="http://schemas.microsoft.com/office/drawing/2014/main" val="10003"/>
                  </a:ext>
                </a:extLst>
              </a:tr>
              <a:tr h="1000903">
                <a:tc>
                  <a:txBody>
                    <a:bodyPr/>
                    <a:lstStyle/>
                    <a:p>
                      <a:pPr marL="0" marR="0" algn="ctr">
                        <a:spcBef>
                          <a:spcPts val="0"/>
                        </a:spcBef>
                        <a:spcAft>
                          <a:spcPts val="0"/>
                        </a:spcAft>
                      </a:pPr>
                      <a:r>
                        <a:rPr lang="en-US" sz="2000">
                          <a:effectLst/>
                        </a:rPr>
                        <a:t>45 to 120 seconds</a:t>
                      </a:r>
                      <a:endParaRPr lang="en-US" sz="2000">
                        <a:effectLst/>
                        <a:latin typeface="Times New Roman"/>
                        <a:ea typeface="Times New Roman"/>
                      </a:endParaRPr>
                    </a:p>
                  </a:txBody>
                  <a:tcPr marL="9525" marR="9525" marT="9525" marB="9525" anchor="ctr"/>
                </a:tc>
                <a:tc>
                  <a:txBody>
                    <a:bodyPr/>
                    <a:lstStyle/>
                    <a:p>
                      <a:pPr marL="0" marR="0" algn="ctr">
                        <a:spcBef>
                          <a:spcPts val="0"/>
                        </a:spcBef>
                        <a:spcAft>
                          <a:spcPts val="0"/>
                        </a:spcAft>
                      </a:pPr>
                      <a:r>
                        <a:rPr lang="en-US" sz="2000">
                          <a:effectLst/>
                        </a:rPr>
                        <a:t>Anaerobic, Lactic Acid</a:t>
                      </a:r>
                      <a:endParaRPr lang="en-US" sz="2000">
                        <a:effectLst/>
                        <a:latin typeface="Times New Roman"/>
                        <a:ea typeface="Times New Roman"/>
                      </a:endParaRPr>
                    </a:p>
                  </a:txBody>
                  <a:tcPr marL="9525" marR="9525" marT="9525" marB="9525" anchor="ctr"/>
                </a:tc>
                <a:tc>
                  <a:txBody>
                    <a:bodyPr/>
                    <a:lstStyle/>
                    <a:p>
                      <a:pPr marL="0" marR="0" algn="ctr">
                        <a:spcBef>
                          <a:spcPts val="0"/>
                        </a:spcBef>
                        <a:spcAft>
                          <a:spcPts val="0"/>
                        </a:spcAft>
                      </a:pPr>
                      <a:r>
                        <a:rPr lang="en-US" sz="2000" dirty="0">
                          <a:effectLst/>
                        </a:rPr>
                        <a:t> </a:t>
                      </a:r>
                    </a:p>
                    <a:p>
                      <a:pPr marL="0" marR="0" algn="ctr">
                        <a:spcBef>
                          <a:spcPts val="0"/>
                        </a:spcBef>
                        <a:spcAft>
                          <a:spcPts val="0"/>
                        </a:spcAft>
                      </a:pPr>
                      <a:r>
                        <a:rPr lang="en-US" sz="2000" dirty="0">
                          <a:effectLst/>
                        </a:rPr>
                        <a:t>Muscle Glycogen</a:t>
                      </a:r>
                    </a:p>
                    <a:p>
                      <a:pPr marL="0" marR="0" algn="ctr">
                        <a:spcBef>
                          <a:spcPts val="0"/>
                        </a:spcBef>
                        <a:spcAft>
                          <a:spcPts val="0"/>
                        </a:spcAft>
                      </a:pPr>
                      <a:r>
                        <a:rPr lang="en-US" sz="2000" dirty="0">
                          <a:effectLst/>
                        </a:rPr>
                        <a:t> </a:t>
                      </a:r>
                      <a:endParaRPr lang="en-US" sz="2000" dirty="0">
                        <a:effectLst/>
                        <a:latin typeface="Times New Roman"/>
                        <a:ea typeface="Times New Roman"/>
                      </a:endParaRPr>
                    </a:p>
                  </a:txBody>
                  <a:tcPr marL="9525" marR="9525" marT="9525" marB="9525" anchor="ctr"/>
                </a:tc>
                <a:extLst>
                  <a:ext uri="{0D108BD9-81ED-4DB2-BD59-A6C34878D82A}">
                    <a16:rowId xmlns:a16="http://schemas.microsoft.com/office/drawing/2014/main" val="10004"/>
                  </a:ext>
                </a:extLst>
              </a:tr>
              <a:tr h="1000903">
                <a:tc>
                  <a:txBody>
                    <a:bodyPr/>
                    <a:lstStyle/>
                    <a:p>
                      <a:pPr marL="0" marR="0" algn="ctr">
                        <a:spcBef>
                          <a:spcPts val="0"/>
                        </a:spcBef>
                        <a:spcAft>
                          <a:spcPts val="0"/>
                        </a:spcAft>
                      </a:pPr>
                      <a:r>
                        <a:rPr lang="en-US" sz="2000">
                          <a:effectLst/>
                        </a:rPr>
                        <a:t>120 to 240 seconds</a:t>
                      </a:r>
                      <a:endParaRPr lang="en-US" sz="2000">
                        <a:effectLst/>
                        <a:latin typeface="Times New Roman"/>
                        <a:ea typeface="Times New Roman"/>
                      </a:endParaRPr>
                    </a:p>
                  </a:txBody>
                  <a:tcPr marL="9525" marR="9525" marT="9525" marB="9525" anchor="ctr"/>
                </a:tc>
                <a:tc>
                  <a:txBody>
                    <a:bodyPr/>
                    <a:lstStyle/>
                    <a:p>
                      <a:pPr marL="0" marR="0" algn="ctr">
                        <a:spcBef>
                          <a:spcPts val="0"/>
                        </a:spcBef>
                        <a:spcAft>
                          <a:spcPts val="0"/>
                        </a:spcAft>
                      </a:pPr>
                      <a:r>
                        <a:rPr lang="en-US" sz="2000">
                          <a:effectLst/>
                        </a:rPr>
                        <a:t>Aerobic + Anaerobic</a:t>
                      </a:r>
                      <a:endParaRPr lang="en-US" sz="2000">
                        <a:effectLst/>
                        <a:latin typeface="Times New Roman"/>
                        <a:ea typeface="Times New Roman"/>
                      </a:endParaRPr>
                    </a:p>
                  </a:txBody>
                  <a:tcPr marL="9525" marR="9525" marT="9525" marB="9525" anchor="ctr"/>
                </a:tc>
                <a:tc>
                  <a:txBody>
                    <a:bodyPr/>
                    <a:lstStyle/>
                    <a:p>
                      <a:pPr marL="0" marR="0" algn="ctr">
                        <a:spcBef>
                          <a:spcPts val="0"/>
                        </a:spcBef>
                        <a:spcAft>
                          <a:spcPts val="0"/>
                        </a:spcAft>
                      </a:pPr>
                      <a:r>
                        <a:rPr lang="en-US" sz="2000" dirty="0">
                          <a:effectLst/>
                        </a:rPr>
                        <a:t> </a:t>
                      </a:r>
                    </a:p>
                    <a:p>
                      <a:pPr marL="0" marR="0" algn="ctr">
                        <a:spcBef>
                          <a:spcPts val="0"/>
                        </a:spcBef>
                        <a:spcAft>
                          <a:spcPts val="0"/>
                        </a:spcAft>
                      </a:pPr>
                      <a:r>
                        <a:rPr lang="en-US" sz="2000" dirty="0">
                          <a:effectLst/>
                        </a:rPr>
                        <a:t>Muscle Glycogen + Lactic Acid </a:t>
                      </a:r>
                      <a:endParaRPr lang="en-US" sz="2000" dirty="0">
                        <a:effectLst/>
                        <a:latin typeface="Times New Roman"/>
                        <a:ea typeface="Times New Roman"/>
                      </a:endParaRPr>
                    </a:p>
                  </a:txBody>
                  <a:tcPr marL="9525" marR="9525" marT="9525" marB="9525" anchor="ctr"/>
                </a:tc>
                <a:extLst>
                  <a:ext uri="{0D108BD9-81ED-4DB2-BD59-A6C34878D82A}">
                    <a16:rowId xmlns:a16="http://schemas.microsoft.com/office/drawing/2014/main" val="10005"/>
                  </a:ext>
                </a:extLst>
              </a:tr>
              <a:tr h="1000903">
                <a:tc>
                  <a:txBody>
                    <a:bodyPr/>
                    <a:lstStyle/>
                    <a:p>
                      <a:pPr marL="0" marR="0" algn="ctr">
                        <a:spcBef>
                          <a:spcPts val="0"/>
                        </a:spcBef>
                        <a:spcAft>
                          <a:spcPts val="0"/>
                        </a:spcAft>
                      </a:pPr>
                      <a:r>
                        <a:rPr lang="en-US" sz="2000" dirty="0">
                          <a:effectLst/>
                        </a:rPr>
                        <a:t>240 to Onwards  seconds</a:t>
                      </a:r>
                      <a:endParaRPr lang="en-US" sz="2000" dirty="0">
                        <a:effectLst/>
                        <a:latin typeface="Times New Roman"/>
                        <a:ea typeface="Times New Roman"/>
                      </a:endParaRPr>
                    </a:p>
                  </a:txBody>
                  <a:tcPr marL="9525" marR="9525" marT="9525" marB="9525" anchor="ctr"/>
                </a:tc>
                <a:tc>
                  <a:txBody>
                    <a:bodyPr/>
                    <a:lstStyle/>
                    <a:p>
                      <a:pPr marL="0" marR="0" algn="ctr">
                        <a:spcBef>
                          <a:spcPts val="0"/>
                        </a:spcBef>
                        <a:spcAft>
                          <a:spcPts val="0"/>
                        </a:spcAft>
                      </a:pPr>
                      <a:r>
                        <a:rPr lang="en-US" sz="2000">
                          <a:effectLst/>
                        </a:rPr>
                        <a:t>Aerobic</a:t>
                      </a:r>
                      <a:endParaRPr lang="en-US" sz="2000">
                        <a:effectLst/>
                        <a:latin typeface="Times New Roman"/>
                        <a:ea typeface="Times New Roman"/>
                      </a:endParaRPr>
                    </a:p>
                  </a:txBody>
                  <a:tcPr marL="9525" marR="9525" marT="9525" marB="9525" anchor="ctr"/>
                </a:tc>
                <a:tc>
                  <a:txBody>
                    <a:bodyPr/>
                    <a:lstStyle/>
                    <a:p>
                      <a:pPr marL="0" marR="0" algn="ctr">
                        <a:spcBef>
                          <a:spcPts val="0"/>
                        </a:spcBef>
                        <a:spcAft>
                          <a:spcPts val="0"/>
                        </a:spcAft>
                      </a:pPr>
                      <a:r>
                        <a:rPr lang="en-US" sz="2000" dirty="0">
                          <a:effectLst/>
                        </a:rPr>
                        <a:t> </a:t>
                      </a:r>
                    </a:p>
                    <a:p>
                      <a:pPr marL="0" marR="0" algn="ctr">
                        <a:spcBef>
                          <a:spcPts val="0"/>
                        </a:spcBef>
                        <a:spcAft>
                          <a:spcPts val="0"/>
                        </a:spcAft>
                      </a:pPr>
                      <a:r>
                        <a:rPr lang="en-US" sz="2000" dirty="0">
                          <a:effectLst/>
                        </a:rPr>
                        <a:t>Muscle Glycogen + Fatty Acids</a:t>
                      </a:r>
                    </a:p>
                    <a:p>
                      <a:pPr marL="0" marR="0" algn="ctr">
                        <a:spcBef>
                          <a:spcPts val="0"/>
                        </a:spcBef>
                        <a:spcAft>
                          <a:spcPts val="0"/>
                        </a:spcAft>
                      </a:pPr>
                      <a:r>
                        <a:rPr lang="en-US" sz="2000" dirty="0">
                          <a:effectLst/>
                        </a:rPr>
                        <a:t> </a:t>
                      </a:r>
                      <a:endParaRPr lang="en-US" sz="2000" dirty="0">
                        <a:effectLst/>
                        <a:latin typeface="Times New Roman"/>
                        <a:ea typeface="Times New Roman"/>
                      </a:endParaRPr>
                    </a:p>
                  </a:txBody>
                  <a:tcPr marL="9525" marR="9525" marT="9525" marB="9525" anchor="ct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6664638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Energy System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8147" y="216568"/>
            <a:ext cx="9914021" cy="640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19018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55C135-3736-4F27-90BB-9C157968A33A}"/>
              </a:ext>
            </a:extLst>
          </p:cNvPr>
          <p:cNvSpPr>
            <a:spLocks noGrp="1"/>
          </p:cNvSpPr>
          <p:nvPr>
            <p:ph type="title"/>
          </p:nvPr>
        </p:nvSpPr>
        <p:spPr>
          <a:xfrm>
            <a:off x="677334" y="951978"/>
            <a:ext cx="8596668" cy="751562"/>
          </a:xfrm>
        </p:spPr>
        <p:txBody>
          <a:bodyPr/>
          <a:lstStyle/>
          <a:p>
            <a:r>
              <a:rPr lang="en-US" b="1" dirty="0">
                <a:latin typeface="Times New Roman" pitchFamily="18" charset="0"/>
                <a:cs typeface="Times New Roman" pitchFamily="18" charset="0"/>
              </a:rPr>
              <a:t>Cont…</a:t>
            </a:r>
            <a:endParaRPr lang="en-US" dirty="0">
              <a:latin typeface="Times New Roman" pitchFamily="18" charset="0"/>
              <a:cs typeface="Times New Roman" pitchFamily="18" charset="0"/>
            </a:endParaRPr>
          </a:p>
        </p:txBody>
      </p:sp>
      <p:sp>
        <p:nvSpPr>
          <p:cNvPr id="3" name="Content Placeholder 2">
            <a:extLst>
              <a:ext uri="{FF2B5EF4-FFF2-40B4-BE49-F238E27FC236}">
                <a16:creationId xmlns:a16="http://schemas.microsoft.com/office/drawing/2014/main" id="{763C303D-8F11-41EE-A3B0-A7AFA7AFA92F}"/>
              </a:ext>
            </a:extLst>
          </p:cNvPr>
          <p:cNvSpPr>
            <a:spLocks noGrp="1"/>
          </p:cNvSpPr>
          <p:nvPr>
            <p:ph idx="1"/>
          </p:nvPr>
        </p:nvSpPr>
        <p:spPr>
          <a:xfrm>
            <a:off x="438411" y="1803748"/>
            <a:ext cx="11473840" cy="5054251"/>
          </a:xfrm>
        </p:spPr>
        <p:txBody>
          <a:bodyPr>
            <a:noAutofit/>
          </a:bodyPr>
          <a:lstStyle/>
          <a:p>
            <a:r>
              <a:rPr lang="en-US" sz="2800" dirty="0">
                <a:latin typeface="Times New Roman" pitchFamily="18" charset="0"/>
                <a:cs typeface="Times New Roman" pitchFamily="18" charset="0"/>
              </a:rPr>
              <a:t>To develop this energy system, sessions of 4 to 10 seconds of high intensity work at near peak velocity are required for instance:</a:t>
            </a:r>
          </a:p>
          <a:p>
            <a:endParaRPr lang="en-US" sz="2800" dirty="0">
              <a:latin typeface="Times New Roman" pitchFamily="18" charset="0"/>
              <a:cs typeface="Times New Roman" pitchFamily="18" charset="0"/>
            </a:endParaRPr>
          </a:p>
          <a:p>
            <a:pPr lvl="1"/>
            <a:r>
              <a:rPr lang="en-US" sz="2600" dirty="0">
                <a:latin typeface="Times New Roman" pitchFamily="18" charset="0"/>
                <a:cs typeface="Times New Roman" pitchFamily="18" charset="0"/>
              </a:rPr>
              <a:t>10 × 30 meters with recovery of 30 seconds / repetition and 5 minutes / set. </a:t>
            </a:r>
          </a:p>
          <a:p>
            <a:pPr lvl="1"/>
            <a:r>
              <a:rPr lang="en-US" sz="2600" dirty="0">
                <a:latin typeface="Times New Roman" pitchFamily="18" charset="0"/>
                <a:cs typeface="Times New Roman" pitchFamily="18" charset="0"/>
              </a:rPr>
              <a:t>15 × 60 meters with 60 seconds recovery</a:t>
            </a:r>
          </a:p>
          <a:p>
            <a:pPr lvl="1"/>
            <a:r>
              <a:rPr lang="en-US" sz="2600" dirty="0">
                <a:latin typeface="Times New Roman" pitchFamily="18" charset="0"/>
                <a:cs typeface="Times New Roman" pitchFamily="18" charset="0"/>
              </a:rPr>
              <a:t>20 × 20 meters shuttle runs with 45 seconds recovery </a:t>
            </a:r>
            <a:r>
              <a:rPr lang="en-US" sz="2400" dirty="0">
                <a:latin typeface="Times New Roman" pitchFamily="18" charset="0"/>
                <a:cs typeface="Times New Roman" pitchFamily="18" charset="0"/>
              </a:rPr>
              <a:t>.</a:t>
            </a:r>
            <a:endParaRPr lang="en-US" sz="2200" dirty="0">
              <a:latin typeface="Times New Roman" pitchFamily="18" charset="0"/>
              <a:cs typeface="Times New Roman" pitchFamily="18" charset="0"/>
            </a:endParaRPr>
          </a:p>
        </p:txBody>
      </p:sp>
    </p:spTree>
    <p:extLst>
      <p:ext uri="{BB962C8B-B14F-4D97-AF65-F5344CB8AC3E}">
        <p14:creationId xmlns:p14="http://schemas.microsoft.com/office/powerpoint/2010/main" val="40247434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55C135-3736-4F27-90BB-9C157968A33A}"/>
              </a:ext>
            </a:extLst>
          </p:cNvPr>
          <p:cNvSpPr>
            <a:spLocks noGrp="1"/>
          </p:cNvSpPr>
          <p:nvPr>
            <p:ph type="title"/>
          </p:nvPr>
        </p:nvSpPr>
        <p:spPr>
          <a:xfrm>
            <a:off x="677334" y="951978"/>
            <a:ext cx="10704540" cy="751562"/>
          </a:xfrm>
        </p:spPr>
        <p:txBody>
          <a:bodyPr>
            <a:normAutofit/>
          </a:bodyPr>
          <a:lstStyle/>
          <a:p>
            <a:r>
              <a:rPr lang="en-US" b="1" dirty="0"/>
              <a:t>Anaerobic Lactate (Glycolytic) System</a:t>
            </a:r>
          </a:p>
        </p:txBody>
      </p:sp>
      <p:sp>
        <p:nvSpPr>
          <p:cNvPr id="3" name="Content Placeholder 2">
            <a:extLst>
              <a:ext uri="{FF2B5EF4-FFF2-40B4-BE49-F238E27FC236}">
                <a16:creationId xmlns:a16="http://schemas.microsoft.com/office/drawing/2014/main" id="{763C303D-8F11-41EE-A3B0-A7AFA7AFA92F}"/>
              </a:ext>
            </a:extLst>
          </p:cNvPr>
          <p:cNvSpPr>
            <a:spLocks noGrp="1"/>
          </p:cNvSpPr>
          <p:nvPr>
            <p:ph idx="1"/>
          </p:nvPr>
        </p:nvSpPr>
        <p:spPr>
          <a:xfrm>
            <a:off x="438411" y="1803748"/>
            <a:ext cx="11473840" cy="5054251"/>
          </a:xfrm>
        </p:spPr>
        <p:txBody>
          <a:bodyPr>
            <a:noAutofit/>
          </a:bodyPr>
          <a:lstStyle/>
          <a:p>
            <a:r>
              <a:rPr lang="en-US" sz="2800" dirty="0">
                <a:latin typeface="Times New Roman" pitchFamily="18" charset="0"/>
                <a:cs typeface="Times New Roman" pitchFamily="18" charset="0"/>
              </a:rPr>
              <a:t>Once the Creatine Phosphate (CP) stores are depleted, the body resorts to stored glucose for Adenosine Tri Phosphate</a:t>
            </a:r>
            <a:r>
              <a:rPr lang="en-US" sz="2800" b="1" dirty="0">
                <a:latin typeface="Times New Roman" pitchFamily="18" charset="0"/>
                <a:cs typeface="Times New Roman" pitchFamily="18" charset="0"/>
              </a:rPr>
              <a:t> </a:t>
            </a:r>
            <a:r>
              <a:rPr lang="en-US" sz="2800" dirty="0">
                <a:latin typeface="Times New Roman" pitchFamily="18" charset="0"/>
                <a:cs typeface="Times New Roman" pitchFamily="18" charset="0"/>
              </a:rPr>
              <a:t>(ATP). </a:t>
            </a:r>
          </a:p>
          <a:p>
            <a:r>
              <a:rPr lang="en-US" sz="2800" dirty="0">
                <a:latin typeface="Times New Roman" pitchFamily="18" charset="0"/>
                <a:cs typeface="Times New Roman" pitchFamily="18" charset="0"/>
              </a:rPr>
              <a:t>The breakdown of glucose or glycogen in anaerobic conditions results in the production of lactate and hydrogen. The accumulation of hydrogen is the limiting factor causing fatigue in runs of 300 meters to 800 meters.</a:t>
            </a:r>
          </a:p>
          <a:p>
            <a:r>
              <a:rPr lang="en-US" sz="2800" dirty="0">
                <a:latin typeface="Times New Roman" pitchFamily="18" charset="0"/>
                <a:cs typeface="Times New Roman" pitchFamily="18" charset="0"/>
              </a:rPr>
              <a:t>Sessions to develop this energy system:</a:t>
            </a:r>
          </a:p>
          <a:p>
            <a:pPr lvl="1"/>
            <a:r>
              <a:rPr lang="en-US" sz="2400" dirty="0">
                <a:latin typeface="Times New Roman" pitchFamily="18" charset="0"/>
                <a:cs typeface="Times New Roman" pitchFamily="18" charset="0"/>
              </a:rPr>
              <a:t>5 to 8 × 300 meters fast - 45 seconds recovery - until pace significantly slows  </a:t>
            </a:r>
          </a:p>
          <a:p>
            <a:pPr lvl="1"/>
            <a:r>
              <a:rPr lang="en-US" sz="2400" dirty="0">
                <a:latin typeface="Times New Roman" pitchFamily="18" charset="0"/>
                <a:cs typeface="Times New Roman" pitchFamily="18" charset="0"/>
              </a:rPr>
              <a:t>150 meters intervals at 400 meters pace - 20 seconds recovery - until pace significantly slows</a:t>
            </a:r>
          </a:p>
          <a:p>
            <a:pPr lvl="1"/>
            <a:r>
              <a:rPr lang="en-US" sz="2400" dirty="0">
                <a:latin typeface="Times New Roman" pitchFamily="18" charset="0"/>
                <a:cs typeface="Times New Roman" pitchFamily="18" charset="0"/>
              </a:rPr>
              <a:t>8 × 300 meters - 3 minutes recovery (lactate recovery training) </a:t>
            </a:r>
          </a:p>
        </p:txBody>
      </p:sp>
    </p:spTree>
    <p:extLst>
      <p:ext uri="{BB962C8B-B14F-4D97-AF65-F5344CB8AC3E}">
        <p14:creationId xmlns:p14="http://schemas.microsoft.com/office/powerpoint/2010/main" val="3113192898"/>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537</TotalTime>
  <Words>889</Words>
  <Application>Microsoft Office PowerPoint</Application>
  <PresentationFormat>Widescreen</PresentationFormat>
  <Paragraphs>180</Paragraphs>
  <Slides>15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Times New Roman</vt:lpstr>
      <vt:lpstr>Trebuchet MS</vt:lpstr>
      <vt:lpstr>Wingdings 3</vt:lpstr>
      <vt:lpstr>Facet</vt:lpstr>
      <vt:lpstr>Energy System</vt:lpstr>
      <vt:lpstr>What is Energy?</vt:lpstr>
      <vt:lpstr>Human Energy Systems</vt:lpstr>
      <vt:lpstr>Anaerobic Energy System</vt:lpstr>
      <vt:lpstr>Cont…</vt:lpstr>
      <vt:lpstr>PowerPoint Presentation</vt:lpstr>
      <vt:lpstr>PowerPoint Presentation</vt:lpstr>
      <vt:lpstr>Cont…</vt:lpstr>
      <vt:lpstr>Anaerobic Lactate (Glycolytic) System</vt:lpstr>
      <vt:lpstr>Cont…</vt:lpstr>
      <vt:lpstr>PowerPoint Presentation</vt:lpstr>
      <vt:lpstr>Aerobic Energy System</vt:lpstr>
      <vt:lpstr>Cont…</vt:lpstr>
      <vt:lpstr>Cont…</vt:lpstr>
      <vt:lpstr>Energy System Recruitment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Data Analysis In Qualitative Research.</dc:title>
  <dc:creator>aqsaminal@gmail.com</dc:creator>
  <cp:lastModifiedBy>Zain Rafique</cp:lastModifiedBy>
  <cp:revision>43</cp:revision>
  <dcterms:created xsi:type="dcterms:W3CDTF">2018-04-23T18:23:04Z</dcterms:created>
  <dcterms:modified xsi:type="dcterms:W3CDTF">2019-10-20T03:43:21Z</dcterms:modified>
</cp:coreProperties>
</file>